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422" r:id="rId3"/>
    <p:sldId id="432" r:id="rId4"/>
    <p:sldId id="451" r:id="rId5"/>
    <p:sldId id="453" r:id="rId6"/>
    <p:sldId id="452" r:id="rId7"/>
    <p:sldId id="483" r:id="rId8"/>
    <p:sldId id="437" r:id="rId9"/>
    <p:sldId id="460" r:id="rId10"/>
    <p:sldId id="438" r:id="rId11"/>
    <p:sldId id="465" r:id="rId12"/>
    <p:sldId id="482" r:id="rId13"/>
    <p:sldId id="481" r:id="rId14"/>
    <p:sldId id="441" r:id="rId15"/>
    <p:sldId id="456" r:id="rId16"/>
    <p:sldId id="455" r:id="rId17"/>
    <p:sldId id="458" r:id="rId18"/>
    <p:sldId id="479" r:id="rId19"/>
    <p:sldId id="447" r:id="rId20"/>
    <p:sldId id="448" r:id="rId21"/>
    <p:sldId id="439" r:id="rId22"/>
    <p:sldId id="471" r:id="rId23"/>
    <p:sldId id="473" r:id="rId24"/>
    <p:sldId id="449" r:id="rId25"/>
    <p:sldId id="475" r:id="rId26"/>
    <p:sldId id="443" r:id="rId27"/>
    <p:sldId id="440" r:id="rId28"/>
    <p:sldId id="484" r:id="rId29"/>
    <p:sldId id="485" r:id="rId30"/>
    <p:sldId id="480" r:id="rId31"/>
    <p:sldId id="486" r:id="rId3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993300"/>
    <a:srgbClr val="000000"/>
    <a:srgbClr val="336600"/>
    <a:srgbClr val="CEB966"/>
    <a:srgbClr val="776A39"/>
    <a:srgbClr val="660066"/>
    <a:srgbClr val="FF6600"/>
    <a:srgbClr val="99CC00"/>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9222" autoAdjust="0"/>
  </p:normalViewPr>
  <p:slideViewPr>
    <p:cSldViewPr snapToGrid="0">
      <p:cViewPr>
        <p:scale>
          <a:sx n="75" d="100"/>
          <a:sy n="75" d="100"/>
        </p:scale>
        <p:origin x="-1522" y="-43"/>
      </p:cViewPr>
      <p:guideLst>
        <p:guide orient="horz" pos="3875"/>
        <p:guide pos="283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4829" tIns="47414" rIns="94829" bIns="47414" rtlCol="0"/>
          <a:lstStyle>
            <a:lvl1pPr algn="l">
              <a:defRPr sz="1200"/>
            </a:lvl1pPr>
          </a:lstStyle>
          <a:p>
            <a:endParaRPr lang="de-DE"/>
          </a:p>
        </p:txBody>
      </p:sp>
      <p:sp>
        <p:nvSpPr>
          <p:cNvPr id="3" name="Datumsplatzhalter 2"/>
          <p:cNvSpPr>
            <a:spLocks noGrp="1"/>
          </p:cNvSpPr>
          <p:nvPr>
            <p:ph type="dt" sz="quarter" idx="1"/>
          </p:nvPr>
        </p:nvSpPr>
        <p:spPr>
          <a:xfrm>
            <a:off x="3777607" y="1"/>
            <a:ext cx="2889938" cy="496332"/>
          </a:xfrm>
          <a:prstGeom prst="rect">
            <a:avLst/>
          </a:prstGeom>
        </p:spPr>
        <p:txBody>
          <a:bodyPr vert="horz" lIns="94829" tIns="47414" rIns="94829" bIns="47414" rtlCol="0"/>
          <a:lstStyle>
            <a:lvl1pPr algn="r">
              <a:defRPr sz="1200"/>
            </a:lvl1pPr>
          </a:lstStyle>
          <a:p>
            <a:fld id="{0C0F853B-EC6E-44DE-B180-97AA180FE4E8}" type="datetimeFigureOut">
              <a:rPr lang="de-DE" smtClean="0"/>
              <a:pPr/>
              <a:t>23.05.2018</a:t>
            </a:fld>
            <a:endParaRPr lang="de-DE"/>
          </a:p>
        </p:txBody>
      </p:sp>
      <p:sp>
        <p:nvSpPr>
          <p:cNvPr id="4" name="Fußzeilenplatzhalter 3"/>
          <p:cNvSpPr>
            <a:spLocks noGrp="1"/>
          </p:cNvSpPr>
          <p:nvPr>
            <p:ph type="ftr" sz="quarter" idx="2"/>
          </p:nvPr>
        </p:nvSpPr>
        <p:spPr>
          <a:xfrm>
            <a:off x="0" y="9428584"/>
            <a:ext cx="2889938" cy="496332"/>
          </a:xfrm>
          <a:prstGeom prst="rect">
            <a:avLst/>
          </a:prstGeom>
        </p:spPr>
        <p:txBody>
          <a:bodyPr vert="horz" lIns="94829" tIns="47414" rIns="94829" bIns="47414"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6332"/>
          </a:xfrm>
          <a:prstGeom prst="rect">
            <a:avLst/>
          </a:prstGeom>
        </p:spPr>
        <p:txBody>
          <a:bodyPr vert="horz" lIns="94829" tIns="47414" rIns="94829" bIns="47414" rtlCol="0" anchor="b"/>
          <a:lstStyle>
            <a:lvl1pPr algn="r">
              <a:defRPr sz="1200"/>
            </a:lvl1pPr>
          </a:lstStyle>
          <a:p>
            <a:fld id="{C2AEDF6A-AD8D-41E8-810B-392638B725D5}" type="slidenum">
              <a:rPr lang="de-DE" smtClean="0"/>
              <a:pPr/>
              <a:t>‹Nr.›</a:t>
            </a:fld>
            <a:endParaRPr lang="de-DE"/>
          </a:p>
        </p:txBody>
      </p:sp>
    </p:spTree>
    <p:extLst>
      <p:ext uri="{BB962C8B-B14F-4D97-AF65-F5344CB8AC3E}">
        <p14:creationId xmlns:p14="http://schemas.microsoft.com/office/powerpoint/2010/main" xmlns="" val="4125915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4829" tIns="47414" rIns="94829" bIns="47414" rtlCol="0"/>
          <a:lstStyle>
            <a:lvl1pPr algn="l">
              <a:defRPr sz="1200"/>
            </a:lvl1pPr>
          </a:lstStyle>
          <a:p>
            <a:endParaRPr lang="de-DE"/>
          </a:p>
        </p:txBody>
      </p:sp>
      <p:sp>
        <p:nvSpPr>
          <p:cNvPr id="3" name="Datumsplatzhalter 2"/>
          <p:cNvSpPr>
            <a:spLocks noGrp="1"/>
          </p:cNvSpPr>
          <p:nvPr>
            <p:ph type="dt" idx="1"/>
          </p:nvPr>
        </p:nvSpPr>
        <p:spPr>
          <a:xfrm>
            <a:off x="3777607" y="1"/>
            <a:ext cx="2889938" cy="496332"/>
          </a:xfrm>
          <a:prstGeom prst="rect">
            <a:avLst/>
          </a:prstGeom>
        </p:spPr>
        <p:txBody>
          <a:bodyPr vert="horz" lIns="94829" tIns="47414" rIns="94829" bIns="47414" rtlCol="0"/>
          <a:lstStyle>
            <a:lvl1pPr algn="r">
              <a:defRPr sz="1200"/>
            </a:lvl1pPr>
          </a:lstStyle>
          <a:p>
            <a:fld id="{6FC9C743-4E29-4C26-87F3-065231D90EE9}" type="datetimeFigureOut">
              <a:rPr lang="de-DE" smtClean="0"/>
              <a:pPr/>
              <a:t>23.05.2018</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4829" tIns="47414" rIns="94829" bIns="47414"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4829" tIns="47414" rIns="94829" bIns="4741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889938" cy="496332"/>
          </a:xfrm>
          <a:prstGeom prst="rect">
            <a:avLst/>
          </a:prstGeom>
        </p:spPr>
        <p:txBody>
          <a:bodyPr vert="horz" lIns="94829" tIns="47414" rIns="94829" bIns="47414"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6332"/>
          </a:xfrm>
          <a:prstGeom prst="rect">
            <a:avLst/>
          </a:prstGeom>
        </p:spPr>
        <p:txBody>
          <a:bodyPr vert="horz" lIns="94829" tIns="47414" rIns="94829" bIns="47414" rtlCol="0" anchor="b"/>
          <a:lstStyle>
            <a:lvl1pPr algn="r">
              <a:defRPr sz="1200"/>
            </a:lvl1pPr>
          </a:lstStyle>
          <a:p>
            <a:fld id="{9962E61B-14F1-47F6-86A7-612A8129D232}" type="slidenum">
              <a:rPr lang="de-DE" smtClean="0"/>
              <a:pPr/>
              <a:t>‹Nr.›</a:t>
            </a:fld>
            <a:endParaRPr lang="de-DE"/>
          </a:p>
        </p:txBody>
      </p:sp>
    </p:spTree>
    <p:extLst>
      <p:ext uri="{BB962C8B-B14F-4D97-AF65-F5344CB8AC3E}">
        <p14:creationId xmlns:p14="http://schemas.microsoft.com/office/powerpoint/2010/main" xmlns="" val="14031793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962E61B-14F1-47F6-86A7-612A8129D232}" type="slidenum">
              <a:rPr lang="de-DE" smtClean="0"/>
              <a:pPr/>
              <a:t>1</a:t>
            </a:fld>
            <a:endParaRPr lang="de-DE"/>
          </a:p>
        </p:txBody>
      </p:sp>
    </p:spTree>
    <p:extLst>
      <p:ext uri="{BB962C8B-B14F-4D97-AF65-F5344CB8AC3E}">
        <p14:creationId xmlns:p14="http://schemas.microsoft.com/office/powerpoint/2010/main" xmlns="" val="261180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p:txBody>
      </p:sp>
      <p:sp>
        <p:nvSpPr>
          <p:cNvPr id="4" name="Foliennummernplatzhalter 3"/>
          <p:cNvSpPr>
            <a:spLocks noGrp="1"/>
          </p:cNvSpPr>
          <p:nvPr>
            <p:ph type="sldNum" sz="quarter" idx="10"/>
          </p:nvPr>
        </p:nvSpPr>
        <p:spPr/>
        <p:txBody>
          <a:bodyPr/>
          <a:lstStyle/>
          <a:p>
            <a:fld id="{9962E61B-14F1-47F6-86A7-612A8129D232}" type="slidenum">
              <a:rPr lang="de-DE" smtClean="0"/>
              <a:pPr/>
              <a:t>10</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11</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12</a:t>
            </a:fld>
            <a:endParaRPr lang="de-DE"/>
          </a:p>
        </p:txBody>
      </p:sp>
    </p:spTree>
    <p:extLst>
      <p:ext uri="{BB962C8B-B14F-4D97-AF65-F5344CB8AC3E}">
        <p14:creationId xmlns:p14="http://schemas.microsoft.com/office/powerpoint/2010/main" xmlns="" val="127424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13</a:t>
            </a:fld>
            <a:endParaRPr lang="de-DE"/>
          </a:p>
        </p:txBody>
      </p:sp>
    </p:spTree>
    <p:extLst>
      <p:ext uri="{BB962C8B-B14F-4D97-AF65-F5344CB8AC3E}">
        <p14:creationId xmlns:p14="http://schemas.microsoft.com/office/powerpoint/2010/main" xmlns="" val="127424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14</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15</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16</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47688" lvl="1" indent="-411163">
              <a:buClr>
                <a:schemeClr val="tx2">
                  <a:lumMod val="75000"/>
                </a:schemeClr>
              </a:buClr>
              <a:buSzPct val="65000"/>
              <a:buFont typeface="Wingdings 2" pitchFamily="18" charset="2"/>
              <a:buChar char=""/>
            </a:pPr>
            <a:r>
              <a:rPr lang="de-DE" sz="2800" b="0" dirty="0" smtClean="0">
                <a:solidFill>
                  <a:schemeClr val="tx2">
                    <a:lumMod val="50000"/>
                  </a:schemeClr>
                </a:solidFill>
              </a:rPr>
              <a:t>BegleiterInnen die </a:t>
            </a:r>
            <a:r>
              <a:rPr lang="de-DE" sz="2800" dirty="0" smtClean="0">
                <a:solidFill>
                  <a:schemeClr val="tx2">
                    <a:lumMod val="50000"/>
                  </a:schemeClr>
                </a:solidFill>
              </a:rPr>
              <a:t>in eine Familie </a:t>
            </a:r>
            <a:r>
              <a:rPr lang="de-DE" sz="2800" b="0" dirty="0" smtClean="0">
                <a:solidFill>
                  <a:schemeClr val="tx2">
                    <a:lumMod val="50000"/>
                  </a:schemeClr>
                </a:solidFill>
              </a:rPr>
              <a:t>kommen konfrontieren diese mit einem ganzen Bündel von Erwartungen, Annahmen, Wertvorstellungen, Normen, Manieren und Sprechweisen (</a:t>
            </a:r>
            <a:r>
              <a:rPr lang="de-DE" sz="2800" b="0" dirty="0" err="1" smtClean="0">
                <a:solidFill>
                  <a:schemeClr val="tx2">
                    <a:lumMod val="50000"/>
                  </a:schemeClr>
                </a:solidFill>
              </a:rPr>
              <a:t>McLeod</a:t>
            </a:r>
            <a:r>
              <a:rPr lang="de-DE" sz="2800" b="0" dirty="0" smtClean="0">
                <a:solidFill>
                  <a:schemeClr val="tx2">
                    <a:lumMod val="50000"/>
                  </a:schemeClr>
                </a:solidFill>
              </a:rPr>
              <a:t>)</a:t>
            </a:r>
          </a:p>
          <a:p>
            <a:pPr marL="547688" lvl="1" indent="-411163">
              <a:buClr>
                <a:schemeClr val="tx2">
                  <a:lumMod val="75000"/>
                </a:schemeClr>
              </a:buClr>
              <a:buSzPct val="65000"/>
              <a:buFont typeface="Wingdings 2" pitchFamily="18" charset="2"/>
              <a:buChar char=""/>
            </a:pPr>
            <a:endParaRPr lang="de-DE" altLang="de-DE" b="0" dirty="0" smtClean="0">
              <a:solidFill>
                <a:srgbClr val="CC3300"/>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Die Hospizbewegung wirkt machtvoll </a:t>
            </a:r>
            <a:r>
              <a:rPr lang="de-DE" altLang="de-DE" sz="2800" dirty="0" smtClean="0">
                <a:solidFill>
                  <a:schemeClr val="tx2">
                    <a:lumMod val="50000"/>
                  </a:schemeClr>
                </a:solidFill>
              </a:rPr>
              <a:t>in die Gesellschaft </a:t>
            </a:r>
            <a:r>
              <a:rPr lang="de-DE" altLang="de-DE" sz="2800" b="0" dirty="0" smtClean="0">
                <a:solidFill>
                  <a:schemeClr val="tx2">
                    <a:lumMod val="50000"/>
                  </a:schemeClr>
                </a:solidFill>
              </a:rPr>
              <a:t>hinein. Sie setzt Themen und Diskurse, wirkt auf Prozesse der Meinungsbildung, beansprucht zu bestimmten Themen das Deutungsprivileg oder zumindest ein Mitspracherecht, bildet Instanzen und Verfahren aus, deren Akzeptanz sie dann gesellschaftlich einfordern.</a:t>
            </a:r>
          </a:p>
          <a:p>
            <a:pPr marL="547688" lvl="1" indent="-411163">
              <a:buClr>
                <a:schemeClr val="tx2">
                  <a:lumMod val="75000"/>
                </a:schemeClr>
              </a:buClr>
              <a:buSzPct val="65000"/>
              <a:buFont typeface="Wingdings 2" pitchFamily="18" charset="2"/>
              <a:buChar char=""/>
            </a:pPr>
            <a:endParaRPr 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sz="1200" kern="1200" dirty="0" smtClean="0">
                <a:solidFill>
                  <a:schemeClr val="tx1"/>
                </a:solidFill>
                <a:effectLst/>
                <a:latin typeface="+mn-lt"/>
                <a:ea typeface="+mn-ea"/>
                <a:cs typeface="+mn-cs"/>
              </a:rPr>
              <a:t>Niemand möchte sich vorwerfen lassen, in den letzten Tagen nicht alles Menschenmögliche für einen lieben Angehörigen getan zu haben. Genau das ist aber die Einflugschneise für den Optimierungszwang</a:t>
            </a:r>
            <a:endParaRPr lang="de-DE" sz="2800" b="0" dirty="0" smtClean="0">
              <a:solidFill>
                <a:schemeClr val="tx2">
                  <a:lumMod val="50000"/>
                </a:schemeClr>
              </a:solidFill>
            </a:endParaRPr>
          </a:p>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17</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18</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19</a:t>
            </a:fld>
            <a:endParaRPr lang="de-DE"/>
          </a:p>
        </p:txBody>
      </p:sp>
    </p:spTree>
    <p:extLst>
      <p:ext uri="{BB962C8B-B14F-4D97-AF65-F5344CB8AC3E}">
        <p14:creationId xmlns:p14="http://schemas.microsoft.com/office/powerpoint/2010/main" xmlns="" val="127424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2</a:t>
            </a:fld>
            <a:endParaRPr lang="de-DE"/>
          </a:p>
        </p:txBody>
      </p:sp>
    </p:spTree>
    <p:extLst>
      <p:ext uri="{BB962C8B-B14F-4D97-AF65-F5344CB8AC3E}">
        <p14:creationId xmlns:p14="http://schemas.microsoft.com/office/powerpoint/2010/main" xmlns="" val="44105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20</a:t>
            </a:fld>
            <a:endParaRPr lang="de-DE"/>
          </a:p>
        </p:txBody>
      </p:sp>
    </p:spTree>
    <p:extLst>
      <p:ext uri="{BB962C8B-B14F-4D97-AF65-F5344CB8AC3E}">
        <p14:creationId xmlns:p14="http://schemas.microsoft.com/office/powerpoint/2010/main" xmlns="" val="77597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21</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22</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23</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24</a:t>
            </a:fld>
            <a:endParaRPr lang="de-DE"/>
          </a:p>
        </p:txBody>
      </p:sp>
    </p:spTree>
    <p:extLst>
      <p:ext uri="{BB962C8B-B14F-4D97-AF65-F5344CB8AC3E}">
        <p14:creationId xmlns:p14="http://schemas.microsoft.com/office/powerpoint/2010/main" xmlns="" val="388554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9962E61B-14F1-47F6-86A7-612A8129D232}" type="slidenum">
              <a:rPr lang="de-DE" smtClean="0"/>
              <a:pPr/>
              <a:t>25</a:t>
            </a:fld>
            <a:endParaRPr lang="de-DE"/>
          </a:p>
        </p:txBody>
      </p:sp>
    </p:spTree>
    <p:extLst>
      <p:ext uri="{BB962C8B-B14F-4D97-AF65-F5344CB8AC3E}">
        <p14:creationId xmlns:p14="http://schemas.microsoft.com/office/powerpoint/2010/main" xmlns="" val="2615704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26</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1" dirty="0"/>
              <a:t>Bodo </a:t>
            </a:r>
            <a:r>
              <a:rPr lang="de-DE" sz="1100" b="1" dirty="0" err="1"/>
              <a:t>Wartke</a:t>
            </a:r>
            <a:r>
              <a:rPr lang="de-DE" sz="1100" b="1" dirty="0"/>
              <a:t>: Der Clown</a:t>
            </a:r>
          </a:p>
          <a:p>
            <a:r>
              <a:rPr lang="de-DE" sz="1100" dirty="0"/>
              <a:t>Was macht der Clown, wenn er mal schlecht drauf ist, wenn zum Beispiel Gauner dem Clown sein Auto </a:t>
            </a:r>
            <a:r>
              <a:rPr lang="de-DE" sz="1100" dirty="0" err="1"/>
              <a:t>klaun</a:t>
            </a:r>
            <a:r>
              <a:rPr lang="de-DE" sz="1100" dirty="0"/>
              <a:t>. Was macht der Clown, wenn er mal keine Lust hat, jeden Tag aufs Neue den Deppen zu markieren, weil er zuhause zum Beispiel grade Frust hat. Das kann nicht nur uns, nein das kann selbst dem Clown mal passieren.</a:t>
            </a:r>
          </a:p>
          <a:p>
            <a:r>
              <a:rPr lang="de-DE" sz="1100" dirty="0"/>
              <a:t>Doch als wahrer Clown kann man trotzdem lustig sein, denn in der Manege zählt allein der schöne Schein, er würde zwar manchmal statt zu lachen lieber weinen, aber nein, er muss lustig sein. Denn von einem Clown wird erwartet, dass er lacht, und uns unsere Sorgen kurzerhand vergessen macht, es gibt wahrscheinlich keinen, dem das wie einem Clown so gut gelingt, doch ich frag mich wer den Clown zum Lachen bringt. </a:t>
            </a:r>
          </a:p>
          <a:p>
            <a:r>
              <a:rPr lang="de-DE" sz="1100" dirty="0"/>
              <a:t>Was macht der Clown, wenn er sich mal weh tut. Wenn er sich am Löwenkäfig schön das Schienbein stößt. Doch alle lachen, weil er das ja ständig eh tut, und er hofft nur, dass ihn jemand von den Schmerzen erlöst, Was macht der Clown, wenn er voll down und voll verspannt ist, weil ihm seine Frau, wie er erfahren hat untreu war, und mit dem Feuerschlucker durchgebrannt ist, doch man denkt wieso er lacht doch, so ein Clown kommt schon klar. </a:t>
            </a:r>
          </a:p>
          <a:p>
            <a:r>
              <a:rPr lang="de-DE" sz="1100" dirty="0"/>
              <a:t>Doch dabei tut er nur manchmal so als ob, das kann er ziemlich gut, denn das ist ja sein Job, er macht sich absolut keine Sorgen und kein Kopp, denkt man, doch er tut nur so als ob. Ich glaub ja fast wir haben es besser als der Clown, denn kaum sind mal down brauchen wir uns nur einen Clown anschauen, aber der Clown was soll er machen, er könnte allenfalls, in den Spiegel schauen. Aber das geht nicht, denn den hält er uns ja vor. Jeden noch so harten Schlag ins Kontor nimmt der Clown wie kein anderer mit Humor.</a:t>
            </a:r>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27</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28</a:t>
            </a:fld>
            <a:endParaRPr lang="de-DE"/>
          </a:p>
        </p:txBody>
      </p:sp>
    </p:spTree>
    <p:extLst>
      <p:ext uri="{BB962C8B-B14F-4D97-AF65-F5344CB8AC3E}">
        <p14:creationId xmlns:p14="http://schemas.microsoft.com/office/powerpoint/2010/main" xmlns="" val="152765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29</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3</a:t>
            </a:fld>
            <a:endParaRPr lang="de-DE"/>
          </a:p>
        </p:txBody>
      </p:sp>
    </p:spTree>
    <p:extLst>
      <p:ext uri="{BB962C8B-B14F-4D97-AF65-F5344CB8AC3E}">
        <p14:creationId xmlns:p14="http://schemas.microsoft.com/office/powerpoint/2010/main" xmlns="" val="3636411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30</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31</a:t>
            </a:fld>
            <a:endParaRPr lang="de-DE"/>
          </a:p>
        </p:txBody>
      </p:sp>
    </p:spTree>
    <p:extLst>
      <p:ext uri="{BB962C8B-B14F-4D97-AF65-F5344CB8AC3E}">
        <p14:creationId xmlns:p14="http://schemas.microsoft.com/office/powerpoint/2010/main" xmlns="" val="106303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4</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5</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6</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62E61B-14F1-47F6-86A7-612A8129D232}" type="slidenum">
              <a:rPr lang="de-DE" smtClean="0"/>
              <a:pPr/>
              <a:t>7</a:t>
            </a:fld>
            <a:endParaRPr lang="de-DE"/>
          </a:p>
        </p:txBody>
      </p:sp>
    </p:spTree>
    <p:extLst>
      <p:ext uri="{BB962C8B-B14F-4D97-AF65-F5344CB8AC3E}">
        <p14:creationId xmlns:p14="http://schemas.microsoft.com/office/powerpoint/2010/main" xmlns="" val="423100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smtClean="0">
              <a:solidFill>
                <a:schemeClr val="tx1"/>
              </a:solidFill>
              <a:effectLst/>
              <a:latin typeface="+mn-lt"/>
              <a:ea typeface="+mn-ea"/>
              <a:cs typeface="+mn-cs"/>
            </a:endParaRPr>
          </a:p>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8</a:t>
            </a:fld>
            <a:endParaRPr lang="de-DE"/>
          </a:p>
        </p:txBody>
      </p:sp>
    </p:spTree>
    <p:extLst>
      <p:ext uri="{BB962C8B-B14F-4D97-AF65-F5344CB8AC3E}">
        <p14:creationId xmlns:p14="http://schemas.microsoft.com/office/powerpoint/2010/main" xmlns="" val="321355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962E61B-14F1-47F6-86A7-612A8129D232}" type="slidenum">
              <a:rPr lang="de-DE" smtClean="0"/>
              <a:pPr/>
              <a:t>9</a:t>
            </a:fld>
            <a:endParaRPr lang="de-DE"/>
          </a:p>
        </p:txBody>
      </p:sp>
    </p:spTree>
    <p:extLst>
      <p:ext uri="{BB962C8B-B14F-4D97-AF65-F5344CB8AC3E}">
        <p14:creationId xmlns:p14="http://schemas.microsoft.com/office/powerpoint/2010/main" xmlns="" val="321355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pPr eaLnBrk="1" latinLnBrk="0" hangingPunct="1"/>
            <a:fld id="{90508023-6A4D-4794-8436-8A01E3B834D2}" type="datetime1">
              <a:rPr lang="en-US" smtClean="0"/>
              <a:pPr eaLnBrk="1" latinLnBrk="0" hangingPunct="1"/>
              <a:t>5/23/2018</a:t>
            </a:fld>
            <a:endParaRPr lang="en-US"/>
          </a:p>
        </p:txBody>
      </p:sp>
      <p:sp>
        <p:nvSpPr>
          <p:cNvPr id="17" name="Fußzeilenplatzhalter 16"/>
          <p:cNvSpPr>
            <a:spLocks noGrp="1"/>
          </p:cNvSpPr>
          <p:nvPr>
            <p:ph type="ftr" sz="quarter" idx="11"/>
          </p:nvPr>
        </p:nvSpPr>
        <p:spPr/>
        <p:txBody>
          <a:bodyPr/>
          <a:lstStyle/>
          <a:p>
            <a:endParaRPr kumimoji="0" lang="en-US"/>
          </a:p>
        </p:txBody>
      </p:sp>
      <p:sp>
        <p:nvSpPr>
          <p:cNvPr id="29" name="Foliennummernplatzhalter 2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eaLnBrk="1" latinLnBrk="0" hangingPunct="1"/>
            <a:fld id="{823FC5C5-115A-4B89-9979-89DB9DF7D13C}" type="datetime1">
              <a:rPr lang="en-US" smtClean="0"/>
              <a:pPr eaLnBrk="1" latinLnBrk="0" hangingPunct="1"/>
              <a:t>5/23/2018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pPr eaLnBrk="1" latinLnBrk="0" hangingPunct="1"/>
            <a:fld id="{A63B1C20-D4E4-4A82-BFDB-CC0B0472438E}" type="datetime1">
              <a:rPr lang="en-US" smtClean="0"/>
              <a:pPr eaLnBrk="1" latinLnBrk="0" hangingPunct="1"/>
              <a:t>5/23/2018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chemeClr val="tx2">
                    <a:lumMod val="50000"/>
                  </a:schemeClr>
                </a:solidFill>
              </a:defRPr>
            </a:lvl1pPr>
          </a:lstStyle>
          <a:p>
            <a:r>
              <a:rPr kumimoji="0" lang="de-DE" dirty="0" smtClean="0"/>
              <a:t>Titelmasterformat durch Klicken bearbeiten</a:t>
            </a:r>
            <a:endParaRPr kumimoji="0" lang="en-US" dirty="0"/>
          </a:p>
        </p:txBody>
      </p:sp>
      <p:sp>
        <p:nvSpPr>
          <p:cNvPr id="3" name="Inhaltsplatzhalter 2"/>
          <p:cNvSpPr>
            <a:spLocks noGrp="1"/>
          </p:cNvSpPr>
          <p:nvPr>
            <p:ph idx="1"/>
          </p:nvPr>
        </p:nvSpPr>
        <p:spPr/>
        <p:txBody>
          <a:bodyPr/>
          <a:lstStyle>
            <a:lvl1pPr>
              <a:buClr>
                <a:schemeClr val="tx2">
                  <a:lumMod val="75000"/>
                </a:schemeClr>
              </a:buClr>
              <a:defRPr baseline="0">
                <a:solidFill>
                  <a:schemeClr val="tx2">
                    <a:lumMod val="50000"/>
                  </a:schemeClr>
                </a:solidFill>
              </a:defRPr>
            </a:lvl1pPr>
            <a:lvl2pPr>
              <a:buClr>
                <a:schemeClr val="accent1">
                  <a:lumMod val="50000"/>
                </a:schemeClr>
              </a:buClr>
              <a:defRPr baseline="0">
                <a:solidFill>
                  <a:schemeClr val="tx2"/>
                </a:solidFill>
              </a:defRPr>
            </a:lvl2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4" name="Datumsplatzhalter 3"/>
          <p:cNvSpPr>
            <a:spLocks noGrp="1"/>
          </p:cNvSpPr>
          <p:nvPr>
            <p:ph type="dt" sz="half" idx="10"/>
          </p:nvPr>
        </p:nvSpPr>
        <p:spPr/>
        <p:txBody>
          <a:bodyPr/>
          <a:lstStyle/>
          <a:p>
            <a:pPr eaLnBrk="1" latinLnBrk="0" hangingPunct="1"/>
            <a:fld id="{18A2C73E-10DC-48A1-A8A5-314EBE3ABF05}" type="datetime1">
              <a:rPr lang="en-US" smtClean="0"/>
              <a:pPr eaLnBrk="1" latinLnBrk="0" hangingPunct="1"/>
              <a:t>5/23/2018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pPr eaLnBrk="1" latinLnBrk="0" hangingPunct="1"/>
            <a:fld id="{53DE638B-5CBD-4FEA-BDAE-F26FD7BF13E9}" type="datetime1">
              <a:rPr lang="en-US" smtClean="0"/>
              <a:pPr eaLnBrk="1" latinLnBrk="0" hangingPunct="1"/>
              <a:t>5/23/2018</a:t>
            </a:fld>
            <a:endParaRPr lang="en-US"/>
          </a:p>
        </p:txBody>
      </p:sp>
      <p:sp>
        <p:nvSpPr>
          <p:cNvPr id="5" name="Fußzeilenplatzhalter 4"/>
          <p:cNvSpPr>
            <a:spLocks noGrp="1"/>
          </p:cNvSpPr>
          <p:nvPr>
            <p:ph type="ftr" sz="quarter" idx="11"/>
          </p:nvPr>
        </p:nvSpPr>
        <p:spPr/>
        <p:txBody>
          <a:bodyPr/>
          <a:lstStyle/>
          <a:p>
            <a:endParaRPr kumimoji="0" lang="en-US"/>
          </a:p>
        </p:txBody>
      </p:sp>
      <p:sp>
        <p:nvSpPr>
          <p:cNvPr id="6" name="Foliennummernplatzhalter 5"/>
          <p:cNvSpPr>
            <a:spLocks noGrp="1"/>
          </p:cNvSpPr>
          <p:nvPr>
            <p:ph type="sldNum" sz="quarter" idx="12"/>
          </p:nvPr>
        </p:nvSpPr>
        <p:spPr>
          <a:xfrm>
            <a:off x="7924800" y="6416675"/>
            <a:ext cx="762000" cy="365125"/>
          </a:xfrm>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buClr>
                <a:schemeClr val="accent1">
                  <a:lumMod val="50000"/>
                </a:schemeClr>
              </a:buClr>
              <a:defRPr sz="2600" b="1" i="0" baseline="0">
                <a:solidFill>
                  <a:schemeClr val="tx2">
                    <a:lumMod val="50000"/>
                  </a:schemeClr>
                </a:solidFill>
              </a:defRPr>
            </a:lvl1pPr>
            <a:lvl2pPr>
              <a:defRPr sz="2400"/>
            </a:lvl2pPr>
            <a:lvl3pPr>
              <a:defRPr sz="2000"/>
            </a:lvl3pPr>
            <a:lvl4pPr>
              <a:defRPr sz="1800"/>
            </a:lvl4pPr>
            <a:lvl5pPr>
              <a:defRPr sz="18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4" name="Inhaltsplatzhalter 3"/>
          <p:cNvSpPr>
            <a:spLocks noGrp="1"/>
          </p:cNvSpPr>
          <p:nvPr>
            <p:ph sz="half" idx="2"/>
          </p:nvPr>
        </p:nvSpPr>
        <p:spPr>
          <a:xfrm>
            <a:off x="4648200" y="1600200"/>
            <a:ext cx="4038600" cy="4525963"/>
          </a:xfrm>
        </p:spPr>
        <p:txBody>
          <a:bodyPr/>
          <a:lstStyle>
            <a:lvl1pPr>
              <a:buClr>
                <a:schemeClr val="tx2">
                  <a:lumMod val="50000"/>
                </a:schemeClr>
              </a:buClr>
              <a:defRPr sz="2600" b="1" i="0" baseline="0">
                <a:solidFill>
                  <a:schemeClr val="accent1">
                    <a:lumMod val="50000"/>
                  </a:schemeClr>
                </a:solidFill>
              </a:defRPr>
            </a:lvl1pPr>
            <a:lvl2pPr>
              <a:defRPr sz="2400"/>
            </a:lvl2pPr>
            <a:lvl3pPr>
              <a:defRPr sz="2000"/>
            </a:lvl3pPr>
            <a:lvl4pPr>
              <a:defRPr sz="1800"/>
            </a:lvl4pPr>
            <a:lvl5pPr>
              <a:defRPr sz="18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Datumsplatzhalter 4"/>
          <p:cNvSpPr>
            <a:spLocks noGrp="1"/>
          </p:cNvSpPr>
          <p:nvPr>
            <p:ph type="dt" sz="half" idx="10"/>
          </p:nvPr>
        </p:nvSpPr>
        <p:spPr/>
        <p:txBody>
          <a:bodyPr/>
          <a:lstStyle/>
          <a:p>
            <a:pPr eaLnBrk="1" latinLnBrk="0" hangingPunct="1"/>
            <a:fld id="{CA0B7C33-DFB9-4370-B86D-9BAB60C18A93}" type="datetime1">
              <a:rPr lang="en-US" smtClean="0"/>
              <a:pPr eaLnBrk="1" latinLnBrk="0" hangingPunct="1"/>
              <a:t>5/23/2018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pPr eaLnBrk="1" latinLnBrk="0" hangingPunct="1"/>
            <a:fld id="{093DAA22-C7CA-4FD7-9B29-41F62A06A77C}" type="datetime1">
              <a:rPr lang="en-US" smtClean="0"/>
              <a:pPr eaLnBrk="1" latinLnBrk="0" hangingPunct="1"/>
              <a:t>5/23/2018</a:t>
            </a:fld>
            <a:endParaRPr lang="en-US"/>
          </a:p>
        </p:txBody>
      </p:sp>
      <p:sp>
        <p:nvSpPr>
          <p:cNvPr id="8" name="Fußzeilenplatzhalter 7"/>
          <p:cNvSpPr>
            <a:spLocks noGrp="1"/>
          </p:cNvSpPr>
          <p:nvPr>
            <p:ph type="ftr" sz="quarter" idx="11"/>
          </p:nvPr>
        </p:nvSpPr>
        <p:spPr/>
        <p:txBody>
          <a:bodyPr/>
          <a:lstStyle/>
          <a:p>
            <a:endParaRPr kumimoji="0" lang="en-US"/>
          </a:p>
        </p:txBody>
      </p:sp>
      <p:sp>
        <p:nvSpPr>
          <p:cNvPr id="9" name="Foliennummernplatzhalter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pPr eaLnBrk="1" latinLnBrk="0" hangingPunct="1"/>
            <a:fld id="{E2A84339-0E86-4593-B008-7B93E23A21DA}" type="datetime1">
              <a:rPr lang="en-US" smtClean="0"/>
              <a:pPr eaLnBrk="1" latinLnBrk="0" hangingPunct="1"/>
              <a:t>5/23/2018</a:t>
            </a:fld>
            <a:endParaRPr lang="en-US"/>
          </a:p>
        </p:txBody>
      </p:sp>
      <p:sp>
        <p:nvSpPr>
          <p:cNvPr id="4" name="Fußzeilenplatzhalter 3"/>
          <p:cNvSpPr>
            <a:spLocks noGrp="1"/>
          </p:cNvSpPr>
          <p:nvPr>
            <p:ph type="ftr" sz="quarter" idx="11"/>
          </p:nvPr>
        </p:nvSpPr>
        <p:spPr/>
        <p:txBody>
          <a:bodyPr/>
          <a:lstStyle/>
          <a:p>
            <a:endParaRPr kumimoji="0" lang="en-US"/>
          </a:p>
        </p:txBody>
      </p:sp>
      <p:sp>
        <p:nvSpPr>
          <p:cNvPr id="5" name="Foliennummernplatzhalt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eaLnBrk="1" latinLnBrk="0" hangingPunct="1"/>
            <a:fld id="{F9D3DE95-53EE-4EE0-B158-72336D143093}" type="datetime1">
              <a:rPr lang="en-US" smtClean="0"/>
              <a:pPr eaLnBrk="1" latinLnBrk="0" hangingPunct="1"/>
              <a:t>5/23/2018</a:t>
            </a:fld>
            <a:endParaRPr lang="en-US"/>
          </a:p>
        </p:txBody>
      </p:sp>
      <p:sp>
        <p:nvSpPr>
          <p:cNvPr id="3" name="Fußzeilenplatzhalter 2"/>
          <p:cNvSpPr>
            <a:spLocks noGrp="1"/>
          </p:cNvSpPr>
          <p:nvPr>
            <p:ph type="ftr" sz="quarter" idx="11"/>
          </p:nvPr>
        </p:nvSpPr>
        <p:spPr/>
        <p:txBody>
          <a:bodyPr/>
          <a:lstStyle/>
          <a:p>
            <a:endParaRPr kumimoji="0" lang="en-US"/>
          </a:p>
        </p:txBody>
      </p:sp>
      <p:sp>
        <p:nvSpPr>
          <p:cNvPr id="4" name="Foliennummernplatzhalt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pPr eaLnBrk="1" latinLnBrk="0" hangingPunct="1"/>
            <a:fld id="{EF6ED85B-BCF7-485C-BA60-54F4F9E83E9D}" type="datetime1">
              <a:rPr lang="en-US" smtClean="0"/>
              <a:pPr eaLnBrk="1" latinLnBrk="0" hangingPunct="1"/>
              <a:t>5/23/2018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pPr eaLnBrk="1" latinLnBrk="0" hangingPunct="1"/>
            <a:fld id="{299B9FC0-7B14-4F82-8E9B-3F76460D4D47}" type="datetime1">
              <a:rPr lang="en-US" smtClean="0"/>
              <a:pPr eaLnBrk="1" latinLnBrk="0" hangingPunct="1"/>
              <a:t>5/23/2018</a:t>
            </a:fld>
            <a:endParaRPr lang="en-US"/>
          </a:p>
        </p:txBody>
      </p:sp>
      <p:sp>
        <p:nvSpPr>
          <p:cNvPr id="6" name="Fußzeilenplatzhalter 5"/>
          <p:cNvSpPr>
            <a:spLocks noGrp="1"/>
          </p:cNvSpPr>
          <p:nvPr>
            <p:ph type="ftr" sz="quarter" idx="11"/>
          </p:nvPr>
        </p:nvSpPr>
        <p:spPr/>
        <p:txBody>
          <a:bodyPr/>
          <a:lstStyle/>
          <a:p>
            <a:endParaRPr kumimoji="0" lang="en-US"/>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duotone>
              <a:schemeClr val="accent1">
                <a:shade val="45000"/>
                <a:satMod val="135000"/>
              </a:schemeClr>
              <a:prstClr val="white"/>
            </a:duotone>
            <a:extLst>
              <a:ext uri="{BEBA8EAE-BF5A-486C-A8C5-ECC9F3942E4B}">
                <a14:imgProps xmlns:a14="http://schemas.microsoft.com/office/drawing/2010/main" xmlns="">
                  <a14:imgLayer r:embed="rId14">
                    <a14:imgEffect>
                      <a14:colorTemperature colorTemp="8625"/>
                    </a14:imgEffect>
                    <a14:imgEffect>
                      <a14:saturation sat="227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D73BE08B-CC39-4FA5-8996-154EBFA67B84}" type="datetime1">
              <a:rPr lang="en-US" smtClean="0"/>
              <a:pPr eaLnBrk="1" latinLnBrk="0" hangingPunct="1"/>
              <a:t>5/23/2018</a:t>
            </a:fld>
            <a:endParaRPr lang="en-US">
              <a:solidFill>
                <a:schemeClr val="tx1">
                  <a:shade val="50000"/>
                </a:schemeClr>
              </a:solidFill>
            </a:endParaRPr>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eaLnBrk="1" latinLnBrk="0" hangingPunct="1"/>
            <a:fld id="{69E29E33-B620-47F9-BB04-8846C2A5AFCC}" type="slidenum">
              <a:rPr kumimoji="0" lang="en-US" smtClean="0"/>
              <a:pPr eaLnBrk="1" latinLnBrk="0" hangingPunct="1"/>
              <a:t>‹Nr.›</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2">
            <a:lumMod val="50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lumMod val="50000"/>
            </a:schemeClr>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0471" y="5656218"/>
            <a:ext cx="8866207" cy="1201784"/>
          </a:xfrm>
        </p:spPr>
        <p:txBody>
          <a:bodyPr>
            <a:noAutofit/>
          </a:bodyPr>
          <a:lstStyle/>
          <a:p>
            <a:pPr algn="r"/>
            <a:r>
              <a:rPr lang="de-DE" sz="1800" dirty="0" smtClean="0">
                <a:solidFill>
                  <a:schemeClr val="tx2">
                    <a:lumMod val="50000"/>
                  </a:schemeClr>
                </a:solidFill>
                <a:effectLst>
                  <a:outerShdw blurRad="38100" dist="38100" dir="2700000" algn="tl">
                    <a:srgbClr val="000000">
                      <a:alpha val="43137"/>
                    </a:srgbClr>
                  </a:outerShdw>
                </a:effectLst>
              </a:rPr>
              <a:t>25. Jahre Hospiz-Initiative Wesel </a:t>
            </a:r>
          </a:p>
          <a:p>
            <a:pPr algn="r"/>
            <a:r>
              <a:rPr lang="de-DE" sz="1800" b="0" dirty="0">
                <a:solidFill>
                  <a:schemeClr val="tx2">
                    <a:lumMod val="50000"/>
                  </a:schemeClr>
                </a:solidFill>
              </a:rPr>
              <a:t>Dr. Christoph Hutter, David </a:t>
            </a:r>
            <a:r>
              <a:rPr lang="de-DE" sz="1800" b="0" dirty="0" err="1">
                <a:solidFill>
                  <a:schemeClr val="tx2">
                    <a:lumMod val="50000"/>
                  </a:schemeClr>
                </a:solidFill>
              </a:rPr>
              <a:t>Gruschka</a:t>
            </a:r>
            <a:r>
              <a:rPr lang="de-DE" sz="1800" b="0" dirty="0">
                <a:solidFill>
                  <a:schemeClr val="tx2">
                    <a:lumMod val="50000"/>
                  </a:schemeClr>
                </a:solidFill>
              </a:rPr>
              <a:t>, </a:t>
            </a:r>
            <a:endParaRPr lang="de-DE" sz="1800" b="0" dirty="0" smtClean="0">
              <a:solidFill>
                <a:schemeClr val="tx2">
                  <a:lumMod val="50000"/>
                </a:schemeClr>
              </a:solidFill>
            </a:endParaRPr>
          </a:p>
          <a:p>
            <a:pPr algn="r"/>
            <a:r>
              <a:rPr lang="de-DE" sz="1800" b="0" dirty="0" smtClean="0">
                <a:solidFill>
                  <a:schemeClr val="tx2">
                    <a:lumMod val="50000"/>
                  </a:schemeClr>
                </a:solidFill>
              </a:rPr>
              <a:t>Marie Groß, Frederik Hochheimer, Corinna </a:t>
            </a:r>
            <a:r>
              <a:rPr lang="de-DE" sz="1800" b="0" dirty="0" err="1">
                <a:solidFill>
                  <a:schemeClr val="tx2">
                    <a:lumMod val="50000"/>
                  </a:schemeClr>
                </a:solidFill>
              </a:rPr>
              <a:t>Riesz</a:t>
            </a:r>
            <a:endParaRPr lang="de-DE" sz="1800" b="0" dirty="0">
              <a:solidFill>
                <a:schemeClr val="tx2">
                  <a:lumMod val="50000"/>
                </a:schemeClr>
              </a:solidFill>
            </a:endParaRPr>
          </a:p>
          <a:p>
            <a:pPr algn="r"/>
            <a:endParaRPr lang="de-DE" sz="1800" dirty="0" smtClean="0">
              <a:solidFill>
                <a:schemeClr val="tx2">
                  <a:lumMod val="50000"/>
                </a:schemeClr>
              </a:solidFill>
              <a:effectLst>
                <a:outerShdw blurRad="38100" dist="38100" dir="2700000" algn="tl">
                  <a:srgbClr val="000000">
                    <a:alpha val="43137"/>
                  </a:srgbClr>
                </a:outerShdw>
              </a:effectLst>
            </a:endParaRPr>
          </a:p>
        </p:txBody>
      </p:sp>
      <p:sp>
        <p:nvSpPr>
          <p:cNvPr id="7" name="Titel 1"/>
          <p:cNvSpPr txBox="1">
            <a:spLocks/>
          </p:cNvSpPr>
          <p:nvPr/>
        </p:nvSpPr>
        <p:spPr>
          <a:xfrm>
            <a:off x="647701" y="2457335"/>
            <a:ext cx="7302214" cy="1270046"/>
          </a:xfrm>
          <a:prstGeom prst="rect">
            <a:avLst/>
          </a:prstGeom>
        </p:spPr>
        <p:txBody>
          <a:bodyPr vert="horz" lIns="45720" tIns="0" rIns="45720" bIns="0" anchor="ctr" anchorCtr="0">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l"/>
            <a:r>
              <a:rPr lang="de-DE" dirty="0" smtClean="0">
                <a:solidFill>
                  <a:schemeClr val="tx2">
                    <a:lumMod val="50000"/>
                  </a:schemeClr>
                </a:solidFill>
              </a:rPr>
              <a:t>Schöner sterben!</a:t>
            </a:r>
          </a:p>
          <a:p>
            <a:pPr algn="l"/>
            <a:endParaRPr lang="de-DE" sz="2400" dirty="0">
              <a:solidFill>
                <a:schemeClr val="tx2">
                  <a:lumMod val="50000"/>
                </a:schemeClr>
              </a:solidFill>
            </a:endParaRPr>
          </a:p>
          <a:p>
            <a:pPr algn="l"/>
            <a:r>
              <a:rPr lang="de-DE" sz="2800" dirty="0" smtClean="0">
                <a:solidFill>
                  <a:schemeClr val="tx2">
                    <a:lumMod val="50000"/>
                  </a:schemeClr>
                </a:solidFill>
              </a:rPr>
              <a:t>Macht </a:t>
            </a:r>
            <a:r>
              <a:rPr lang="de-DE" sz="2800" dirty="0" err="1" smtClean="0">
                <a:solidFill>
                  <a:schemeClr val="tx2">
                    <a:lumMod val="50000"/>
                  </a:schemeClr>
                </a:solidFill>
              </a:rPr>
              <a:t>begleitung</a:t>
            </a:r>
            <a:r>
              <a:rPr lang="de-DE" sz="2800" dirty="0" smtClean="0">
                <a:solidFill>
                  <a:schemeClr val="tx2">
                    <a:lumMod val="50000"/>
                  </a:schemeClr>
                </a:solidFill>
              </a:rPr>
              <a:t> das Sterben schön?</a:t>
            </a:r>
          </a:p>
          <a:p>
            <a:pPr algn="l"/>
            <a:endParaRPr lang="de-DE" sz="2800" dirty="0">
              <a:solidFill>
                <a:schemeClr val="tx2">
                  <a:lumMod val="50000"/>
                </a:schemeClr>
              </a:solidFill>
            </a:endParaRPr>
          </a:p>
          <a:p>
            <a:pPr algn="l"/>
            <a:r>
              <a:rPr lang="de-DE" sz="2800" dirty="0" smtClean="0">
                <a:solidFill>
                  <a:schemeClr val="tx2">
                    <a:lumMod val="50000"/>
                  </a:schemeClr>
                </a:solidFill>
              </a:rPr>
              <a:t>Rückfragen an eine </a:t>
            </a:r>
          </a:p>
          <a:p>
            <a:pPr algn="l"/>
            <a:r>
              <a:rPr lang="de-DE" sz="2800" dirty="0" smtClean="0">
                <a:solidFill>
                  <a:schemeClr val="tx2">
                    <a:lumMod val="50000"/>
                  </a:schemeClr>
                </a:solidFill>
              </a:rPr>
              <a:t>lebensrettende Einrichtung</a:t>
            </a:r>
            <a:r>
              <a:rPr lang="de-DE" sz="4400" dirty="0" smtClean="0">
                <a:solidFill>
                  <a:schemeClr val="tx2">
                    <a:lumMod val="50000"/>
                  </a:schemeClr>
                </a:solidFill>
              </a:rPr>
              <a:t/>
            </a:r>
            <a:br>
              <a:rPr lang="de-DE" sz="4400" dirty="0" smtClean="0">
                <a:solidFill>
                  <a:schemeClr val="tx2">
                    <a:lumMod val="50000"/>
                  </a:schemeClr>
                </a:solidFill>
              </a:rPr>
            </a:br>
            <a:r>
              <a:rPr lang="de-DE" sz="4000" dirty="0" smtClean="0">
                <a:solidFill>
                  <a:schemeClr val="tx2">
                    <a:lumMod val="50000"/>
                  </a:schemeClr>
                </a:solidFill>
              </a:rPr>
              <a:t/>
            </a:r>
            <a:br>
              <a:rPr lang="de-DE" sz="4000" dirty="0" smtClean="0">
                <a:solidFill>
                  <a:schemeClr val="tx2">
                    <a:lumMod val="50000"/>
                  </a:schemeClr>
                </a:solidFill>
              </a:rPr>
            </a:br>
            <a:endParaRPr lang="de-DE" sz="4000" dirty="0">
              <a:solidFill>
                <a:schemeClr val="tx2">
                  <a:lumMod val="50000"/>
                </a:schemeClr>
              </a:solidFill>
            </a:endParaRPr>
          </a:p>
        </p:txBody>
      </p:sp>
    </p:spTree>
    <p:extLst>
      <p:ext uri="{BB962C8B-B14F-4D97-AF65-F5344CB8AC3E}">
        <p14:creationId xmlns:p14="http://schemas.microsoft.com/office/powerpoint/2010/main" xmlns="" val="33769043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58552" y="1460500"/>
            <a:ext cx="4603948" cy="5397500"/>
          </a:xfrm>
        </p:spPr>
        <p:txBody>
          <a:bodyPr>
            <a:normAutofit/>
          </a:bodyPr>
          <a:lstStyle/>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Allein dadurch, dass </a:t>
            </a:r>
            <a:r>
              <a:rPr lang="de-DE" altLang="de-DE" sz="2800" b="0" dirty="0" smtClean="0">
                <a:solidFill>
                  <a:schemeClr val="tx2">
                    <a:lumMod val="50000"/>
                  </a:schemeClr>
                </a:solidFill>
              </a:rPr>
              <a:t>Personen </a:t>
            </a:r>
            <a:r>
              <a:rPr lang="de-DE" altLang="de-DE" sz="2800" b="0" dirty="0">
                <a:solidFill>
                  <a:schemeClr val="tx2">
                    <a:lumMod val="50000"/>
                  </a:schemeClr>
                </a:solidFill>
              </a:rPr>
              <a:t>in einer Gesellschaft den Status der ExpertInnen bekommen, </a:t>
            </a:r>
            <a:r>
              <a:rPr lang="de-DE" altLang="de-DE" sz="2800" b="0" dirty="0" smtClean="0">
                <a:solidFill>
                  <a:schemeClr val="tx2">
                    <a:lumMod val="50000"/>
                  </a:schemeClr>
                </a:solidFill>
              </a:rPr>
              <a:t>werden alle anderen zu Laien deklassiert, </a:t>
            </a:r>
            <a:r>
              <a:rPr lang="de-DE" altLang="de-DE" sz="2800" b="0" dirty="0">
                <a:solidFill>
                  <a:schemeClr val="tx2">
                    <a:lumMod val="50000"/>
                  </a:schemeClr>
                </a:solidFill>
              </a:rPr>
              <a:t>weil in der gesellschaftlichen Bewertung Expertenwissen </a:t>
            </a:r>
            <a:r>
              <a:rPr lang="de-DE" altLang="de-DE" sz="2800" b="0" dirty="0" smtClean="0">
                <a:solidFill>
                  <a:schemeClr val="tx2">
                    <a:lumMod val="50000"/>
                  </a:schemeClr>
                </a:solidFill>
              </a:rPr>
              <a:t>höher geschätzt wird als Laienwissen</a:t>
            </a: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Die Entwertung von Laienwissen</a:t>
            </a:r>
            <a:endParaRPr lang="de-DE" sz="3600" dirty="0">
              <a:solidFill>
                <a:schemeClr val="tx2">
                  <a:lumMod val="50000"/>
                </a:schemeClr>
              </a:solidFill>
            </a:endParaRPr>
          </a:p>
        </p:txBody>
      </p:sp>
      <p:grpSp>
        <p:nvGrpSpPr>
          <p:cNvPr id="9" name="Gruppieren 8"/>
          <p:cNvGrpSpPr/>
          <p:nvPr/>
        </p:nvGrpSpPr>
        <p:grpSpPr>
          <a:xfrm>
            <a:off x="4673600" y="4140522"/>
            <a:ext cx="4210542" cy="2291219"/>
            <a:chOff x="4939206" y="3992595"/>
            <a:chExt cx="4186235" cy="2286746"/>
          </a:xfrm>
        </p:grpSpPr>
        <p:pic>
          <p:nvPicPr>
            <p:cNvPr id="3" name="Grafik 2" descr="Wortwolke schöner sterben - Microsoft Word nichtkommerzielle Verwendun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rot="19996518">
              <a:off x="5273473" y="3992595"/>
              <a:ext cx="3851968" cy="2286746"/>
            </a:xfrm>
            <a:prstGeom prst="rect">
              <a:avLst/>
            </a:prstGeom>
          </p:spPr>
        </p:pic>
        <p:pic>
          <p:nvPicPr>
            <p:cNvPr id="8" name="Picture 2" descr="Bildergebnis fÃ¼r durchgestrichen"/>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rot="20311190">
              <a:off x="4939206" y="4157216"/>
              <a:ext cx="3490230" cy="132252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10195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235002" y="2609850"/>
            <a:ext cx="5099248" cy="4131518"/>
          </a:xfrm>
        </p:spPr>
        <p:txBody>
          <a:bodyPr/>
          <a:lstStyle/>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internes </a:t>
            </a:r>
            <a:r>
              <a:rPr lang="de-DE" altLang="de-DE" sz="2800" dirty="0" smtClean="0">
                <a:solidFill>
                  <a:srgbClr val="C00000"/>
                </a:solidFill>
              </a:rPr>
              <a:t>Familienwissen</a:t>
            </a:r>
          </a:p>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Vertrauens- und </a:t>
            </a:r>
            <a:r>
              <a:rPr lang="de-DE" altLang="de-DE" sz="2800" dirty="0" smtClean="0">
                <a:solidFill>
                  <a:srgbClr val="C00000"/>
                </a:solidFill>
              </a:rPr>
              <a:t>Beziehungsvorsprung</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Alltagsnähe und </a:t>
            </a:r>
            <a:r>
              <a:rPr lang="de-DE" altLang="de-DE" sz="2800" dirty="0" smtClean="0">
                <a:solidFill>
                  <a:srgbClr val="C00000"/>
                </a:solidFill>
              </a:rPr>
              <a:t>Alltagswissen</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Anknüpfung </a:t>
            </a:r>
            <a:r>
              <a:rPr lang="de-DE" altLang="de-DE" sz="2800" b="0" dirty="0">
                <a:solidFill>
                  <a:schemeClr val="tx2">
                    <a:lumMod val="50000"/>
                  </a:schemeClr>
                </a:solidFill>
              </a:rPr>
              <a:t>an </a:t>
            </a:r>
            <a:r>
              <a:rPr lang="de-DE" altLang="de-DE" sz="2800" b="0" dirty="0" smtClean="0">
                <a:solidFill>
                  <a:schemeClr val="tx2">
                    <a:lumMod val="50000"/>
                  </a:schemeClr>
                </a:solidFill>
              </a:rPr>
              <a:t>die </a:t>
            </a:r>
            <a:r>
              <a:rPr lang="de-DE" altLang="de-DE" sz="2800" dirty="0" smtClean="0">
                <a:solidFill>
                  <a:srgbClr val="C00000"/>
                </a:solidFill>
              </a:rPr>
              <a:t>Geschichte</a:t>
            </a:r>
            <a:r>
              <a:rPr lang="de-DE" altLang="de-DE" sz="2800" b="0" dirty="0" smtClean="0">
                <a:solidFill>
                  <a:schemeClr val="tx2">
                    <a:lumMod val="50000"/>
                  </a:schemeClr>
                </a:solidFill>
              </a:rPr>
              <a:t> </a:t>
            </a:r>
            <a:r>
              <a:rPr lang="de-DE" altLang="de-DE" sz="2800" b="0" dirty="0">
                <a:solidFill>
                  <a:schemeClr val="tx2">
                    <a:lumMod val="50000"/>
                  </a:schemeClr>
                </a:solidFill>
              </a:rPr>
              <a:t>der </a:t>
            </a:r>
            <a:r>
              <a:rPr lang="de-DE" altLang="de-DE" sz="2800" b="0" dirty="0" smtClean="0">
                <a:solidFill>
                  <a:schemeClr val="tx2">
                    <a:lumMod val="50000"/>
                  </a:schemeClr>
                </a:solidFill>
              </a:rPr>
              <a:t>Sterbenden</a:t>
            </a:r>
            <a:r>
              <a:rPr lang="de-DE" altLang="de-DE" b="0" dirty="0">
                <a:solidFill>
                  <a:srgbClr val="CC3300"/>
                </a:solidFill>
              </a:rPr>
              <a:t/>
            </a:r>
            <a:br>
              <a:rPr lang="de-DE" altLang="de-DE" b="0" dirty="0">
                <a:solidFill>
                  <a:srgbClr val="CC3300"/>
                </a:solidFill>
              </a:rPr>
            </a:b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Was für die Sterbebegleitung </a:t>
            </a:r>
            <a:br>
              <a:rPr lang="de-DE" sz="3600" dirty="0" smtClean="0"/>
            </a:br>
            <a:r>
              <a:rPr lang="de-DE" sz="3600" dirty="0" smtClean="0"/>
              <a:t>auf dem Spiel steht</a:t>
            </a:r>
            <a:endParaRPr lang="de-DE" sz="3600" dirty="0">
              <a:solidFill>
                <a:schemeClr val="tx2">
                  <a:lumMod val="50000"/>
                </a:schemeClr>
              </a:solidFill>
            </a:endParaRPr>
          </a:p>
        </p:txBody>
      </p:sp>
    </p:spTree>
    <p:extLst>
      <p:ext uri="{BB962C8B-B14F-4D97-AF65-F5344CB8AC3E}">
        <p14:creationId xmlns:p14="http://schemas.microsoft.com/office/powerpoint/2010/main" xmlns="" val="29585257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04813" y="724248"/>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noFill/>
              </a:rPr>
              <a:t> </a:t>
            </a:r>
            <a:endParaRPr lang="de-DE" dirty="0">
              <a:noFill/>
            </a:endParaRPr>
          </a:p>
        </p:txBody>
      </p:sp>
      <p:grpSp>
        <p:nvGrpSpPr>
          <p:cNvPr id="8" name="Gruppieren 7"/>
          <p:cNvGrpSpPr/>
          <p:nvPr/>
        </p:nvGrpSpPr>
        <p:grpSpPr>
          <a:xfrm>
            <a:off x="4494213" y="3948776"/>
            <a:ext cx="4210542" cy="2291219"/>
            <a:chOff x="4939206" y="3992595"/>
            <a:chExt cx="4186235" cy="2286746"/>
          </a:xfrm>
        </p:grpSpPr>
        <p:pic>
          <p:nvPicPr>
            <p:cNvPr id="9" name="Grafik 8" descr="Wortwolke schöner sterben - Microsoft Word nichtkommerzielle Verwendun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rot="19996518">
              <a:off x="5273473" y="3992595"/>
              <a:ext cx="3851968" cy="2286746"/>
            </a:xfrm>
            <a:prstGeom prst="rect">
              <a:avLst/>
            </a:prstGeom>
          </p:spPr>
        </p:pic>
        <p:pic>
          <p:nvPicPr>
            <p:cNvPr id="10" name="Picture 2" descr="Bildergebnis fÃ¼r durchgestrichen"/>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rot="20311190">
              <a:off x="4939206" y="4157216"/>
              <a:ext cx="3490230" cy="132252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7005806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t>Standardisierung –</a:t>
            </a:r>
            <a:br>
              <a:rPr lang="de-DE" dirty="0" smtClean="0"/>
            </a:br>
            <a:r>
              <a:rPr lang="de-DE" dirty="0" smtClean="0"/>
              <a:t/>
            </a:r>
            <a:br>
              <a:rPr lang="de-DE" dirty="0" smtClean="0"/>
            </a:br>
            <a:r>
              <a:rPr lang="de-DE" dirty="0" smtClean="0"/>
              <a:t>Wie stirbt man richtig?</a:t>
            </a:r>
            <a:endParaRPr lang="de-DE" dirty="0"/>
          </a:p>
        </p:txBody>
      </p:sp>
    </p:spTree>
    <p:extLst>
      <p:ext uri="{BB962C8B-B14F-4D97-AF65-F5344CB8AC3E}">
        <p14:creationId xmlns:p14="http://schemas.microsoft.com/office/powerpoint/2010/main" xmlns="" val="28984867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9552" y="2057400"/>
            <a:ext cx="7893248" cy="4683968"/>
          </a:xfrm>
        </p:spPr>
        <p:txBody>
          <a:bodyPr>
            <a:normAutofit lnSpcReduction="10000"/>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Jeder </a:t>
            </a:r>
            <a:r>
              <a:rPr lang="de-DE" altLang="de-DE" sz="2800" b="0" dirty="0">
                <a:solidFill>
                  <a:schemeClr val="tx2">
                    <a:lumMod val="50000"/>
                  </a:schemeClr>
                </a:solidFill>
              </a:rPr>
              <a:t>Sterbende „muss darauf vertrauen können, dass er in seiner letzten Lebensphase mit seinen Vorstellungen, Wünschen und Werten respektiert wird und dass Entscheidungen unter Achtung seines </a:t>
            </a:r>
            <a:r>
              <a:rPr lang="de-DE" altLang="de-DE" sz="2800" b="0" dirty="0">
                <a:solidFill>
                  <a:srgbClr val="C00000"/>
                </a:solidFill>
              </a:rPr>
              <a:t>Willens</a:t>
            </a:r>
            <a:r>
              <a:rPr lang="de-DE" altLang="de-DE" sz="2800" b="0" dirty="0">
                <a:solidFill>
                  <a:schemeClr val="tx2">
                    <a:lumMod val="50000"/>
                  </a:schemeClr>
                </a:solidFill>
              </a:rPr>
              <a:t> getroffen werden“ </a:t>
            </a: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sz="2800" b="0" dirty="0">
                <a:solidFill>
                  <a:schemeClr val="tx2">
                    <a:lumMod val="50000"/>
                  </a:schemeClr>
                </a:solidFill>
              </a:rPr>
              <a:t>„Jeder Mensch hat das Recht auf ein Sterben unter </a:t>
            </a:r>
            <a:r>
              <a:rPr lang="de-DE" sz="2800" b="0" dirty="0">
                <a:solidFill>
                  <a:srgbClr val="C00000"/>
                </a:solidFill>
              </a:rPr>
              <a:t>würdigen</a:t>
            </a:r>
            <a:r>
              <a:rPr lang="de-DE" sz="2800" b="0" dirty="0">
                <a:solidFill>
                  <a:schemeClr val="tx2">
                    <a:lumMod val="50000"/>
                  </a:schemeClr>
                </a:solidFill>
              </a:rPr>
              <a:t> Bedingungen und auf eine Begleitung, die ihn in seiner </a:t>
            </a:r>
            <a:r>
              <a:rPr lang="de-DE" sz="2800" b="0" dirty="0">
                <a:solidFill>
                  <a:srgbClr val="C00000"/>
                </a:solidFill>
              </a:rPr>
              <a:t>Einzigartigkeit</a:t>
            </a:r>
            <a:r>
              <a:rPr lang="de-DE" sz="2800" b="0" dirty="0">
                <a:solidFill>
                  <a:schemeClr val="tx2">
                    <a:lumMod val="50000"/>
                  </a:schemeClr>
                </a:solidFill>
              </a:rPr>
              <a:t> anerkennt“</a:t>
            </a:r>
            <a:r>
              <a:rPr lang="de-DE" altLang="de-DE" sz="2800" b="0" dirty="0">
                <a:solidFill>
                  <a:schemeClr val="tx2">
                    <a:lumMod val="50000"/>
                  </a:schemeClr>
                </a:solidFill>
              </a:rPr>
              <a:t/>
            </a:r>
            <a:br>
              <a:rPr lang="de-DE" altLang="de-DE" sz="2800" b="0" dirty="0">
                <a:solidFill>
                  <a:schemeClr val="tx2">
                    <a:lumMod val="50000"/>
                  </a:schemeClr>
                </a:solidFill>
              </a:rPr>
            </a:br>
            <a:r>
              <a:rPr lang="de-DE" altLang="de-DE" sz="2800" b="0" dirty="0">
                <a:solidFill>
                  <a:schemeClr val="tx2">
                    <a:lumMod val="50000"/>
                  </a:schemeClr>
                </a:solidFill>
              </a:rPr>
              <a:t>(Charta 2010)</a:t>
            </a:r>
            <a:br>
              <a:rPr lang="de-DE" altLang="de-DE" sz="2800" b="0" dirty="0">
                <a:solidFill>
                  <a:schemeClr val="tx2">
                    <a:lumMod val="50000"/>
                  </a:schemeClr>
                </a:solidFill>
              </a:rPr>
            </a:br>
            <a:endParaRPr lang="de-DE" sz="2800" b="0" dirty="0">
              <a:solidFill>
                <a:schemeClr val="tx2">
                  <a:lumMod val="50000"/>
                </a:schemeClr>
              </a:solidFill>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Das Versprechen der Charta</a:t>
            </a:r>
            <a:endParaRPr lang="de-DE" sz="3600" dirty="0">
              <a:solidFill>
                <a:schemeClr val="tx2">
                  <a:lumMod val="50000"/>
                </a:schemeClr>
              </a:solidFill>
            </a:endParaRPr>
          </a:p>
        </p:txBody>
      </p:sp>
    </p:spTree>
    <p:extLst>
      <p:ext uri="{BB962C8B-B14F-4D97-AF65-F5344CB8AC3E}">
        <p14:creationId xmlns:p14="http://schemas.microsoft.com/office/powerpoint/2010/main" xmlns="" val="10403491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57200" y="274638"/>
            <a:ext cx="8229600" cy="1143000"/>
          </a:xfrm>
        </p:spPr>
        <p:txBody>
          <a:bodyPr>
            <a:noAutofit/>
          </a:bodyPr>
          <a:lstStyle/>
          <a:p>
            <a:r>
              <a:rPr lang="de-DE" sz="3600" dirty="0" smtClean="0"/>
              <a:t>Aber die Moderne erzwingt die </a:t>
            </a:r>
            <a:r>
              <a:rPr lang="de-DE" sz="3600" dirty="0" smtClean="0">
                <a:solidFill>
                  <a:srgbClr val="C00000"/>
                </a:solidFill>
              </a:rPr>
              <a:t>Standardisierung</a:t>
            </a:r>
            <a:endParaRPr lang="de-DE" sz="3600" dirty="0">
              <a:solidFill>
                <a:srgbClr val="C00000"/>
              </a:solidFill>
            </a:endParaRPr>
          </a:p>
        </p:txBody>
      </p:sp>
      <p:pic>
        <p:nvPicPr>
          <p:cNvPr id="3" name="Grafik 2"/>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xmlns=""/>
              </a:ext>
            </a:extLst>
          </a:blip>
          <a:srcRect/>
          <a:stretch/>
        </p:blipFill>
        <p:spPr>
          <a:xfrm>
            <a:off x="453119" y="1895475"/>
            <a:ext cx="4828976" cy="3209924"/>
          </a:xfrm>
          <a:prstGeom prst="rect">
            <a:avLst/>
          </a:prstGeom>
          <a:effectLst>
            <a:softEdge rad="63500"/>
          </a:effectLst>
        </p:spPr>
      </p:pic>
    </p:spTree>
    <p:extLst>
      <p:ext uri="{BB962C8B-B14F-4D97-AF65-F5344CB8AC3E}">
        <p14:creationId xmlns:p14="http://schemas.microsoft.com/office/powerpoint/2010/main" xmlns="" val="3335239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57200" y="0"/>
            <a:ext cx="8229600" cy="1143000"/>
          </a:xfrm>
        </p:spPr>
        <p:txBody>
          <a:bodyPr>
            <a:noAutofit/>
          </a:bodyPr>
          <a:lstStyle/>
          <a:p>
            <a:r>
              <a:rPr lang="de-DE" sz="3600" dirty="0" smtClean="0"/>
              <a:t>Wahl oder Auswahl? </a:t>
            </a:r>
            <a:endParaRPr lang="de-DE" sz="3600" dirty="0">
              <a:solidFill>
                <a:schemeClr val="tx2">
                  <a:lumMod val="50000"/>
                </a:schemeClr>
              </a:solidFill>
            </a:endParaRPr>
          </a:p>
        </p:txBody>
      </p:sp>
      <p:pic>
        <p:nvPicPr>
          <p:cNvPr id="2" name="Grafik 1"/>
          <p:cNvPicPr>
            <a:picLocks noChangeAspect="1"/>
          </p:cNvPicPr>
          <p:nvPr/>
        </p:nvPicPr>
        <p:blipFill>
          <a:blip r:embed="rId3" cstate="print">
            <a:lum bright="70000" contrast="-70000"/>
            <a:extLst>
              <a:ext uri="{28A0092B-C50C-407E-A947-70E740481C1C}">
                <a14:useLocalDpi xmlns:a14="http://schemas.microsoft.com/office/drawing/2010/main" xmlns=""/>
              </a:ext>
            </a:extLst>
          </a:blip>
          <a:stretch>
            <a:fillRect/>
          </a:stretch>
        </p:blipFill>
        <p:spPr>
          <a:xfrm>
            <a:off x="0" y="1291769"/>
            <a:ext cx="9144000" cy="5341257"/>
          </a:xfrm>
          <a:prstGeom prst="rect">
            <a:avLst/>
          </a:prstGeom>
        </p:spPr>
      </p:pic>
      <p:sp>
        <p:nvSpPr>
          <p:cNvPr id="3" name="Rechteck 2"/>
          <p:cNvSpPr/>
          <p:nvPr/>
        </p:nvSpPr>
        <p:spPr>
          <a:xfrm>
            <a:off x="3181349" y="2074813"/>
            <a:ext cx="5953125" cy="4154984"/>
          </a:xfrm>
          <a:prstGeom prst="rect">
            <a:avLst/>
          </a:prstGeom>
        </p:spPr>
        <p:txBody>
          <a:bodyPr wrap="square">
            <a:spAutoFit/>
          </a:bodyPr>
          <a:lstStyle/>
          <a:p>
            <a:r>
              <a:rPr lang="de-DE" sz="2400" b="1" dirty="0" smtClean="0">
                <a:solidFill>
                  <a:schemeClr val="tx2">
                    <a:lumMod val="50000"/>
                  </a:schemeClr>
                </a:solidFill>
              </a:rPr>
              <a:t>Jede Auswahl </a:t>
            </a:r>
            <a:r>
              <a:rPr lang="de-DE" sz="2400" b="1" dirty="0">
                <a:solidFill>
                  <a:schemeClr val="tx2">
                    <a:lumMod val="50000"/>
                  </a:schemeClr>
                </a:solidFill>
              </a:rPr>
              <a:t>suggeriert </a:t>
            </a:r>
            <a:r>
              <a:rPr lang="de-DE" sz="2400" b="1" dirty="0" smtClean="0">
                <a:solidFill>
                  <a:schemeClr val="tx2">
                    <a:lumMod val="50000"/>
                  </a:schemeClr>
                </a:solidFill>
              </a:rPr>
              <a:t>nur </a:t>
            </a:r>
            <a:r>
              <a:rPr lang="de-DE" sz="2400" b="1" dirty="0">
                <a:solidFill>
                  <a:schemeClr val="tx2">
                    <a:lumMod val="50000"/>
                  </a:schemeClr>
                </a:solidFill>
              </a:rPr>
              <a:t>Wahl zu sein und zwingt </a:t>
            </a:r>
            <a:r>
              <a:rPr lang="de-DE" sz="2400" b="1" dirty="0" smtClean="0">
                <a:solidFill>
                  <a:schemeClr val="tx2">
                    <a:lumMod val="50000"/>
                  </a:schemeClr>
                </a:solidFill>
              </a:rPr>
              <a:t>alle Menschen </a:t>
            </a:r>
            <a:r>
              <a:rPr lang="de-DE" sz="2400" b="1" dirty="0">
                <a:solidFill>
                  <a:schemeClr val="tx2">
                    <a:lumMod val="50000"/>
                  </a:schemeClr>
                </a:solidFill>
              </a:rPr>
              <a:t>stattdessen in die Rolle des Konsumenten, der sich aus einem standardisierten Angebot bedienen muss. </a:t>
            </a:r>
            <a:endParaRPr lang="de-DE" sz="2400" b="1" dirty="0" smtClean="0">
              <a:solidFill>
                <a:schemeClr val="tx2">
                  <a:lumMod val="50000"/>
                </a:schemeClr>
              </a:solidFill>
            </a:endParaRPr>
          </a:p>
          <a:p>
            <a:endParaRPr lang="de-DE" sz="2400" b="1" dirty="0" smtClean="0">
              <a:solidFill>
                <a:schemeClr val="tx2">
                  <a:lumMod val="50000"/>
                </a:schemeClr>
              </a:solidFill>
            </a:endParaRPr>
          </a:p>
          <a:p>
            <a:r>
              <a:rPr lang="de-DE" sz="2400" b="1" dirty="0" smtClean="0">
                <a:solidFill>
                  <a:schemeClr val="tx2">
                    <a:lumMod val="50000"/>
                  </a:schemeClr>
                </a:solidFill>
              </a:rPr>
              <a:t>Gerade </a:t>
            </a:r>
            <a:r>
              <a:rPr lang="de-DE" sz="2400" b="1" dirty="0">
                <a:solidFill>
                  <a:schemeClr val="tx2">
                    <a:lumMod val="50000"/>
                  </a:schemeClr>
                </a:solidFill>
              </a:rPr>
              <a:t>die Breite des Angebots verdrängt den Gedanken, dass der eigene Weg darin liegen könnte etwas ganz anderes, oder gar nicht zu wählen </a:t>
            </a:r>
            <a:r>
              <a:rPr lang="de-DE" sz="2400" b="1" dirty="0" smtClean="0">
                <a:solidFill>
                  <a:schemeClr val="tx2">
                    <a:lumMod val="50000"/>
                  </a:schemeClr>
                </a:solidFill>
              </a:rPr>
              <a:t/>
            </a:r>
            <a:br>
              <a:rPr lang="de-DE" sz="2400" b="1" dirty="0" smtClean="0">
                <a:solidFill>
                  <a:schemeClr val="tx2">
                    <a:lumMod val="50000"/>
                  </a:schemeClr>
                </a:solidFill>
              </a:rPr>
            </a:br>
            <a:r>
              <a:rPr lang="de-DE" sz="2400" b="1" dirty="0" smtClean="0">
                <a:solidFill>
                  <a:schemeClr val="tx2">
                    <a:lumMod val="50000"/>
                  </a:schemeClr>
                </a:solidFill>
              </a:rPr>
              <a:t/>
            </a:r>
            <a:br>
              <a:rPr lang="de-DE" sz="2400" b="1" dirty="0" smtClean="0">
                <a:solidFill>
                  <a:schemeClr val="tx2">
                    <a:lumMod val="50000"/>
                  </a:schemeClr>
                </a:solidFill>
              </a:rPr>
            </a:br>
            <a:r>
              <a:rPr lang="de-DE" sz="2400" b="1" dirty="0" smtClean="0">
                <a:solidFill>
                  <a:schemeClr val="tx2">
                    <a:lumMod val="50000"/>
                  </a:schemeClr>
                </a:solidFill>
              </a:rPr>
              <a:t>(</a:t>
            </a:r>
            <a:r>
              <a:rPr lang="de-DE" sz="2400" b="1" dirty="0">
                <a:solidFill>
                  <a:schemeClr val="tx2">
                    <a:lumMod val="50000"/>
                  </a:schemeClr>
                </a:solidFill>
              </a:rPr>
              <a:t>Marianne </a:t>
            </a:r>
            <a:r>
              <a:rPr lang="de-DE" sz="2400" b="1" dirty="0" err="1">
                <a:solidFill>
                  <a:schemeClr val="tx2">
                    <a:lumMod val="50000"/>
                  </a:schemeClr>
                </a:solidFill>
              </a:rPr>
              <a:t>Gornemeyer</a:t>
            </a:r>
            <a:r>
              <a:rPr lang="de-DE" sz="2400" b="1" dirty="0">
                <a:solidFill>
                  <a:schemeClr val="tx2">
                    <a:lumMod val="50000"/>
                  </a:schemeClr>
                </a:solidFill>
              </a:rPr>
              <a:t>)</a:t>
            </a:r>
          </a:p>
        </p:txBody>
      </p:sp>
    </p:spTree>
    <p:extLst>
      <p:ext uri="{BB962C8B-B14F-4D97-AF65-F5344CB8AC3E}">
        <p14:creationId xmlns:p14="http://schemas.microsoft.com/office/powerpoint/2010/main" xmlns="" val="173492541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57200" y="274638"/>
            <a:ext cx="8229600" cy="1143000"/>
          </a:xfrm>
        </p:spPr>
        <p:txBody>
          <a:bodyPr>
            <a:noAutofit/>
          </a:bodyPr>
          <a:lstStyle/>
          <a:p>
            <a:r>
              <a:rPr lang="de-DE" sz="3600" dirty="0" smtClean="0"/>
              <a:t>Institutionalisierung geht </a:t>
            </a:r>
            <a:r>
              <a:rPr lang="de-DE" sz="3600" dirty="0" smtClean="0">
                <a:solidFill>
                  <a:srgbClr val="C00000"/>
                </a:solidFill>
              </a:rPr>
              <a:t>immer</a:t>
            </a:r>
            <a:r>
              <a:rPr lang="de-DE" sz="3600" dirty="0" smtClean="0"/>
              <a:t> mit Standardisierung einher </a:t>
            </a:r>
            <a:endParaRPr lang="de-DE" sz="3600" dirty="0">
              <a:solidFill>
                <a:schemeClr val="tx2">
                  <a:lumMod val="50000"/>
                </a:schemeClr>
              </a:solidFill>
            </a:endParaRPr>
          </a:p>
        </p:txBody>
      </p:sp>
      <p:sp>
        <p:nvSpPr>
          <p:cNvPr id="6" name="Inhaltsplatzhalter 4"/>
          <p:cNvSpPr txBox="1">
            <a:spLocks/>
          </p:cNvSpPr>
          <p:nvPr/>
        </p:nvSpPr>
        <p:spPr>
          <a:xfrm>
            <a:off x="219077" y="1819274"/>
            <a:ext cx="2695573" cy="4972051"/>
          </a:xfrm>
          <a:prstGeom prst="rect">
            <a:avLst/>
          </a:prstGeom>
        </p:spPr>
        <p:txBody>
          <a:bodyPr vert="horz">
            <a:normAutofit fontScale="77500" lnSpcReduction="20000"/>
          </a:bodyPr>
          <a:lstStyle>
            <a:lvl1pPr marL="548640" indent="-411480" algn="l" rtl="0" eaLnBrk="1" latinLnBrk="0" hangingPunct="1">
              <a:spcBef>
                <a:spcPct val="20000"/>
              </a:spcBef>
              <a:buClr>
                <a:schemeClr val="tx2">
                  <a:lumMod val="75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de-DE" sz="2600" b="0" dirty="0" smtClean="0"/>
              <a:t>Institutionen schaffen </a:t>
            </a:r>
            <a:r>
              <a:rPr lang="de-DE" sz="2600" dirty="0" smtClean="0">
                <a:solidFill>
                  <a:srgbClr val="C00000"/>
                </a:solidFill>
              </a:rPr>
              <a:t>Wissen</a:t>
            </a:r>
          </a:p>
          <a:p>
            <a:r>
              <a:rPr lang="de-DE" sz="2600" b="0" dirty="0" smtClean="0"/>
              <a:t>Institutionen </a:t>
            </a:r>
            <a:r>
              <a:rPr lang="de-DE" sz="2600" b="0" dirty="0"/>
              <a:t>schaffen </a:t>
            </a:r>
            <a:r>
              <a:rPr lang="de-DE" sz="2600" dirty="0" smtClean="0">
                <a:solidFill>
                  <a:srgbClr val="C00000"/>
                </a:solidFill>
              </a:rPr>
              <a:t>Zugehörigkeit</a:t>
            </a:r>
          </a:p>
          <a:p>
            <a:r>
              <a:rPr lang="de-DE" sz="2600" b="0" dirty="0" smtClean="0"/>
              <a:t>Institutionen setzen </a:t>
            </a:r>
            <a:r>
              <a:rPr lang="de-DE" sz="2600" dirty="0" smtClean="0">
                <a:solidFill>
                  <a:srgbClr val="C00000"/>
                </a:solidFill>
              </a:rPr>
              <a:t>Themen</a:t>
            </a:r>
          </a:p>
          <a:p>
            <a:r>
              <a:rPr lang="de-DE" sz="2600" b="0" dirty="0" smtClean="0"/>
              <a:t>Institutionen beschreiben </a:t>
            </a:r>
            <a:r>
              <a:rPr lang="de-DE" sz="2600" dirty="0" smtClean="0">
                <a:solidFill>
                  <a:srgbClr val="C00000"/>
                </a:solidFill>
              </a:rPr>
              <a:t>Diagnosen</a:t>
            </a:r>
          </a:p>
          <a:p>
            <a:r>
              <a:rPr lang="de-DE" sz="2600" b="0" dirty="0" smtClean="0"/>
              <a:t>Institutionen kreieren </a:t>
            </a:r>
            <a:r>
              <a:rPr lang="de-DE" sz="2600" dirty="0" smtClean="0">
                <a:solidFill>
                  <a:srgbClr val="C00000"/>
                </a:solidFill>
              </a:rPr>
              <a:t>Dienstleistungen</a:t>
            </a:r>
          </a:p>
          <a:p>
            <a:r>
              <a:rPr lang="de-DE" sz="2600" b="0" dirty="0" smtClean="0"/>
              <a:t>Institutionen schaffen und erfüllen </a:t>
            </a:r>
            <a:r>
              <a:rPr lang="de-DE" sz="2600" dirty="0">
                <a:solidFill>
                  <a:srgbClr val="C00000"/>
                </a:solidFill>
              </a:rPr>
              <a:t>Bedürfnisse</a:t>
            </a:r>
          </a:p>
        </p:txBody>
      </p:sp>
      <p:sp>
        <p:nvSpPr>
          <p:cNvPr id="8" name="Inhaltsplatzhalter 4"/>
          <p:cNvSpPr>
            <a:spLocks noGrp="1"/>
          </p:cNvSpPr>
          <p:nvPr>
            <p:ph idx="1"/>
          </p:nvPr>
        </p:nvSpPr>
        <p:spPr>
          <a:xfrm>
            <a:off x="3819525" y="1790699"/>
            <a:ext cx="4810125" cy="4638676"/>
          </a:xfrm>
        </p:spPr>
        <p:txBody>
          <a:bodyPr>
            <a:normAutofit fontScale="92500"/>
          </a:bodyPr>
          <a:lstStyle/>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Die </a:t>
            </a:r>
            <a:r>
              <a:rPr lang="de-DE" altLang="de-DE" sz="2800" b="0" dirty="0" smtClean="0">
                <a:solidFill>
                  <a:schemeClr val="tx2">
                    <a:lumMod val="50000"/>
                  </a:schemeClr>
                </a:solidFill>
              </a:rPr>
              <a:t>Weltgesundheits-organisation </a:t>
            </a:r>
            <a:r>
              <a:rPr lang="de-DE" altLang="de-DE" sz="2800" b="0" dirty="0">
                <a:solidFill>
                  <a:schemeClr val="tx2">
                    <a:lumMod val="50000"/>
                  </a:schemeClr>
                </a:solidFill>
              </a:rPr>
              <a:t>(WHO) hat die </a:t>
            </a:r>
            <a:r>
              <a:rPr lang="de-DE" altLang="de-DE" sz="2800" dirty="0">
                <a:solidFill>
                  <a:schemeClr val="tx2">
                    <a:lumMod val="50000"/>
                  </a:schemeClr>
                </a:solidFill>
              </a:rPr>
              <a:t>„</a:t>
            </a:r>
            <a:r>
              <a:rPr lang="de-DE" altLang="de-DE" sz="2800" dirty="0">
                <a:solidFill>
                  <a:srgbClr val="C00000"/>
                </a:solidFill>
              </a:rPr>
              <a:t>Standards für ein Sterben in Würde</a:t>
            </a:r>
            <a:r>
              <a:rPr lang="de-DE" altLang="de-DE" sz="2800" dirty="0">
                <a:solidFill>
                  <a:schemeClr val="tx2">
                    <a:lumMod val="50000"/>
                  </a:schemeClr>
                </a:solidFill>
              </a:rPr>
              <a:t>“ </a:t>
            </a:r>
            <a:r>
              <a:rPr lang="de-DE" altLang="de-DE" sz="2800" b="0" dirty="0">
                <a:solidFill>
                  <a:schemeClr val="tx2">
                    <a:lumMod val="50000"/>
                  </a:schemeClr>
                </a:solidFill>
              </a:rPr>
              <a:t>längst </a:t>
            </a:r>
            <a:r>
              <a:rPr lang="de-DE" altLang="de-DE" sz="2800" b="0" dirty="0" smtClean="0">
                <a:solidFill>
                  <a:schemeClr val="tx2">
                    <a:lumMod val="50000"/>
                  </a:schemeClr>
                </a:solidFill>
              </a:rPr>
              <a:t>festgezurrt.</a:t>
            </a:r>
          </a:p>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Deshalb </a:t>
            </a:r>
            <a:r>
              <a:rPr lang="de-DE" altLang="de-DE" sz="2800" b="0" dirty="0">
                <a:solidFill>
                  <a:schemeClr val="tx2">
                    <a:lumMod val="50000"/>
                  </a:schemeClr>
                </a:solidFill>
              </a:rPr>
              <a:t>ist es nur folgerichtig, dass </a:t>
            </a:r>
            <a:r>
              <a:rPr lang="de-DE" altLang="de-DE" sz="2800" b="0" dirty="0" smtClean="0">
                <a:solidFill>
                  <a:schemeClr val="tx2">
                    <a:lumMod val="50000"/>
                  </a:schemeClr>
                </a:solidFill>
              </a:rPr>
              <a:t>Bürgerinnen </a:t>
            </a:r>
            <a:r>
              <a:rPr lang="de-DE" altLang="de-DE" sz="2800" b="0" dirty="0">
                <a:solidFill>
                  <a:schemeClr val="tx2">
                    <a:lumMod val="50000"/>
                  </a:schemeClr>
                </a:solidFill>
              </a:rPr>
              <a:t>und Bürger das Recht beanspruchen, ihr Leben in eben dieser Normalität zu Ende zu bringen. </a:t>
            </a:r>
            <a:endParaRPr lang="de-DE" sz="2800" b="0" dirty="0">
              <a:solidFill>
                <a:schemeClr val="tx2">
                  <a:lumMod val="50000"/>
                </a:schemeClr>
              </a:solidFill>
            </a:endParaRPr>
          </a:p>
        </p:txBody>
      </p:sp>
    </p:spTree>
    <p:extLst>
      <p:ext uri="{BB962C8B-B14F-4D97-AF65-F5344CB8AC3E}">
        <p14:creationId xmlns:p14="http://schemas.microsoft.com/office/powerpoint/2010/main" xmlns="" val="41780990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57200" y="0"/>
            <a:ext cx="8229600" cy="1143000"/>
          </a:xfrm>
        </p:spPr>
        <p:txBody>
          <a:bodyPr>
            <a:noAutofit/>
          </a:bodyPr>
          <a:lstStyle/>
          <a:p>
            <a:r>
              <a:rPr lang="de-DE" sz="3600" dirty="0" smtClean="0"/>
              <a:t>Wahl oder Auswahl? – Bis zuletzt? </a:t>
            </a:r>
            <a:endParaRPr lang="de-DE" sz="3600" dirty="0">
              <a:solidFill>
                <a:schemeClr val="tx2">
                  <a:lumMod val="50000"/>
                </a:scheme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2324100" y="2659849"/>
            <a:ext cx="6877050" cy="4255301"/>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hteck 2"/>
          <p:cNvSpPr/>
          <p:nvPr/>
        </p:nvSpPr>
        <p:spPr>
          <a:xfrm>
            <a:off x="704850" y="1160413"/>
            <a:ext cx="5953125" cy="2308324"/>
          </a:xfrm>
          <a:prstGeom prst="rect">
            <a:avLst/>
          </a:prstGeom>
        </p:spPr>
        <p:txBody>
          <a:bodyPr wrap="square">
            <a:spAutoFit/>
          </a:bodyPr>
          <a:lstStyle/>
          <a:p>
            <a:r>
              <a:rPr lang="de-DE" sz="2400" b="1" dirty="0" smtClean="0">
                <a:solidFill>
                  <a:schemeClr val="tx2">
                    <a:lumMod val="50000"/>
                  </a:schemeClr>
                </a:solidFill>
              </a:rPr>
              <a:t>Jede Auswahl </a:t>
            </a:r>
            <a:r>
              <a:rPr lang="de-DE" sz="2400" b="1" dirty="0">
                <a:solidFill>
                  <a:schemeClr val="tx2">
                    <a:lumMod val="50000"/>
                  </a:schemeClr>
                </a:solidFill>
              </a:rPr>
              <a:t>suggeriert </a:t>
            </a:r>
            <a:r>
              <a:rPr lang="de-DE" sz="2400" b="1" dirty="0" smtClean="0">
                <a:solidFill>
                  <a:schemeClr val="tx2">
                    <a:lumMod val="50000"/>
                  </a:schemeClr>
                </a:solidFill>
              </a:rPr>
              <a:t>nur </a:t>
            </a:r>
            <a:r>
              <a:rPr lang="de-DE" sz="2400" b="1" dirty="0">
                <a:solidFill>
                  <a:schemeClr val="tx2">
                    <a:lumMod val="50000"/>
                  </a:schemeClr>
                </a:solidFill>
              </a:rPr>
              <a:t>Wahl zu sein und zwingt </a:t>
            </a:r>
            <a:r>
              <a:rPr lang="de-DE" sz="2400" b="1" dirty="0" smtClean="0">
                <a:solidFill>
                  <a:schemeClr val="tx2">
                    <a:lumMod val="50000"/>
                  </a:schemeClr>
                </a:solidFill>
              </a:rPr>
              <a:t>alle Menschen </a:t>
            </a:r>
            <a:r>
              <a:rPr lang="de-DE" sz="2400" b="1" dirty="0">
                <a:solidFill>
                  <a:schemeClr val="tx2">
                    <a:lumMod val="50000"/>
                  </a:schemeClr>
                </a:solidFill>
              </a:rPr>
              <a:t>stattdessen in die Rolle des Konsumenten, der sich aus einem standardisierten Angebot bedienen muss. </a:t>
            </a:r>
            <a:endParaRPr lang="de-DE" sz="2400" b="1" dirty="0" smtClean="0">
              <a:solidFill>
                <a:schemeClr val="tx2">
                  <a:lumMod val="50000"/>
                </a:schemeClr>
              </a:solidFill>
            </a:endParaRPr>
          </a:p>
          <a:p>
            <a:endParaRPr lang="de-DE" sz="2400" b="1" dirty="0" smtClean="0">
              <a:solidFill>
                <a:schemeClr val="tx2">
                  <a:lumMod val="50000"/>
                </a:schemeClr>
              </a:solidFill>
            </a:endParaRPr>
          </a:p>
          <a:p>
            <a:r>
              <a:rPr lang="de-DE" sz="2400" b="1" dirty="0" smtClean="0">
                <a:solidFill>
                  <a:schemeClr val="tx2">
                    <a:lumMod val="50000"/>
                  </a:schemeClr>
                </a:solidFill>
              </a:rPr>
              <a:t>(</a:t>
            </a:r>
            <a:r>
              <a:rPr lang="de-DE" sz="2400" b="1" dirty="0">
                <a:solidFill>
                  <a:schemeClr val="tx2">
                    <a:lumMod val="50000"/>
                  </a:schemeClr>
                </a:solidFill>
              </a:rPr>
              <a:t>Marianne </a:t>
            </a:r>
            <a:r>
              <a:rPr lang="de-DE" sz="2400" b="1" dirty="0" smtClean="0">
                <a:solidFill>
                  <a:schemeClr val="tx2">
                    <a:lumMod val="50000"/>
                  </a:schemeClr>
                </a:solidFill>
              </a:rPr>
              <a:t>Gronemeyer</a:t>
            </a:r>
            <a:r>
              <a:rPr lang="de-DE" sz="2400" b="1" dirty="0">
                <a:solidFill>
                  <a:schemeClr val="tx2">
                    <a:lumMod val="50000"/>
                  </a:schemeClr>
                </a:solidFill>
              </a:rPr>
              <a:t>)</a:t>
            </a:r>
          </a:p>
        </p:txBody>
      </p:sp>
    </p:spTree>
    <p:extLst>
      <p:ext uri="{BB962C8B-B14F-4D97-AF65-F5344CB8AC3E}">
        <p14:creationId xmlns:p14="http://schemas.microsoft.com/office/powerpoint/2010/main" xmlns="" val="16882191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noFill/>
              </a:rPr>
              <a:t> </a:t>
            </a:r>
            <a:endParaRPr lang="de-DE" dirty="0">
              <a:noFill/>
            </a:endParaRPr>
          </a:p>
        </p:txBody>
      </p:sp>
      <p:grpSp>
        <p:nvGrpSpPr>
          <p:cNvPr id="8" name="Gruppieren 7"/>
          <p:cNvGrpSpPr/>
          <p:nvPr/>
        </p:nvGrpSpPr>
        <p:grpSpPr>
          <a:xfrm>
            <a:off x="4724400" y="4181337"/>
            <a:ext cx="4224451" cy="2185931"/>
            <a:chOff x="3872586" y="3665717"/>
            <a:chExt cx="4643241" cy="2719328"/>
          </a:xfrm>
        </p:grpSpPr>
        <p:pic>
          <p:nvPicPr>
            <p:cNvPr id="3" name="Grafik 2" descr="Dokument3 - Microsoft Word nichtkommerzielle Verwendung"/>
            <p:cNvPicPr>
              <a:picLocks noChangeAspect="1"/>
            </p:cNvPicPr>
            <p:nvPr/>
          </p:nvPicPr>
          <p:blipFill rotWithShape="1">
            <a:blip r:embed="rId4" cstate="email">
              <a:extLst>
                <a:ext uri="{BEBA8EAE-BF5A-486C-A8C5-ECC9F3942E4B}">
                  <a14:imgProps xmlns:a14="http://schemas.microsoft.com/office/drawing/2010/main" xmlns="">
                    <a14:imgLayer r:embed="rId5">
                      <a14:imgEffect>
                        <a14:backgroundRemoval t="2910" b="95503" l="3251" r="97678">
                          <a14:foregroundMark x1="7740" y1="7937" x2="11455" y2="29630"/>
                          <a14:foregroundMark x1="91641" y1="63228" x2="92105" y2="88889"/>
                          <a14:foregroundMark x1="46904" y1="72487" x2="50774" y2="87302"/>
                          <a14:foregroundMark x1="51393" y1="71693" x2="55882" y2="72487"/>
                          <a14:foregroundMark x1="43498" y1="73545" x2="39009" y2="71164"/>
                          <a14:foregroundMark x1="24458" y1="72487" x2="25851" y2="87302"/>
                          <a14:foregroundMark x1="30495" y1="72487" x2="32663" y2="72487"/>
                          <a14:foregroundMark x1="28947" y1="73016" x2="31115" y2="73016"/>
                          <a14:foregroundMark x1="22136" y1="73280" x2="26625" y2="71958"/>
                          <a14:foregroundMark x1="7895" y1="89418" x2="13622" y2="61111"/>
                          <a14:foregroundMark x1="21827" y1="91270" x2="18731" y2="90476"/>
                          <a14:foregroundMark x1="35294" y1="17725" x2="36842" y2="32540"/>
                          <a14:foregroundMark x1="57121" y1="8466" x2="56502" y2="34127"/>
                          <a14:foregroundMark x1="58669" y1="32804" x2="59907" y2="34127"/>
                          <a14:foregroundMark x1="46130" y1="36508" x2="42879" y2="35714"/>
                          <a14:foregroundMark x1="25077" y1="6614" x2="23839" y2="19312"/>
                          <a14:foregroundMark x1="10526" y1="6085" x2="9288" y2="12169"/>
                          <a14:foregroundMark x1="53251" y1="73810" x2="51703" y2="79365"/>
                          <a14:foregroundMark x1="49845" y1="71958" x2="50155" y2="74074"/>
                          <a14:foregroundMark x1="25851" y1="73545" x2="26316" y2="80688"/>
                          <a14:foregroundMark x1="33282" y1="75132" x2="33591" y2="79630"/>
                          <a14:foregroundMark x1="36068" y1="76984" x2="36378" y2="80159"/>
                          <a14:foregroundMark x1="8824" y1="80952" x2="11146" y2="66667"/>
                          <a14:foregroundMark x1="17957" y1="7407" x2="20433" y2="24868"/>
                          <a14:foregroundMark x1="12074" y1="37302" x2="15480" y2="23810"/>
                          <a14:foregroundMark x1="78638" y1="61376" x2="78173" y2="66931"/>
                          <a14:foregroundMark x1="80495" y1="92063" x2="75697" y2="91534"/>
                          <a14:foregroundMark x1="60681" y1="74074" x2="59443" y2="80688"/>
                          <a14:foregroundMark x1="58050" y1="72222" x2="58669" y2="73280"/>
                          <a14:foregroundMark x1="45666" y1="19577" x2="44737" y2="29101"/>
                          <a14:backgroundMark x1="50929" y1="79365" x2="50929" y2="74603"/>
                          <a14:backgroundMark x1="12693" y1="74868" x2="12693" y2="76984"/>
                        </a14:backgroundRemoval>
                      </a14:imgEffect>
                    </a14:imgLayer>
                  </a14:imgProps>
                </a:ext>
                <a:ext uri="{28A0092B-C50C-407E-A947-70E740481C1C}">
                  <a14:useLocalDpi xmlns:a14="http://schemas.microsoft.com/office/drawing/2010/main" xmlns=""/>
                </a:ext>
              </a:extLst>
            </a:blip>
            <a:srcRect/>
            <a:stretch/>
          </p:blipFill>
          <p:spPr>
            <a:xfrm rot="20961039">
              <a:off x="3872586" y="3665717"/>
              <a:ext cx="4643241" cy="2719328"/>
            </a:xfrm>
            <a:prstGeom prst="rect">
              <a:avLst/>
            </a:prstGeom>
          </p:spPr>
        </p:pic>
        <p:pic>
          <p:nvPicPr>
            <p:cNvPr id="6" name="Picture 2" descr="Bildergebnis fÃ¼r durchgestrichen"/>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rot="21000015">
              <a:off x="3949211" y="3807530"/>
              <a:ext cx="3374578" cy="125091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263571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207963" y="309032"/>
            <a:ext cx="8572500" cy="6548967"/>
          </a:xfrm>
          <a:blipFill>
            <a:blip r:embed="rId3" cstate="print">
              <a:extLst>
                <a:ext uri="{BEBA8EAE-BF5A-486C-A8C5-ECC9F3942E4B}">
                  <a14:imgProps xmlns:a14="http://schemas.microsoft.com/office/drawing/2010/main" xmlns="">
                    <a14:imgLayer r:embed="rId4">
                      <a14:imgEffect>
                        <a14:colorTemperature colorTemp="8800"/>
                      </a14:imgEffect>
                    </a14:imgLayer>
                  </a14:imgProps>
                </a:ext>
                <a:ext uri="{28A0092B-C50C-407E-A947-70E740481C1C}">
                  <a14:useLocalDpi xmlns:a14="http://schemas.microsoft.com/office/drawing/2010/main" xmlns=""/>
                </a:ext>
              </a:extLst>
            </a:blip>
            <a:tile tx="0" ty="0" sx="100000" sy="100000" flip="none" algn="tl"/>
          </a:blipFill>
          <a:effectLst>
            <a:softEdge rad="317500"/>
          </a:effectLst>
        </p:spPr>
        <p:txBody>
          <a:bodyPr>
            <a:normAutofit/>
          </a:bodyPr>
          <a:lstStyle/>
          <a:p>
            <a:pPr marL="1879600" algn="l"/>
            <a:r>
              <a:rPr lang="de-DE" sz="3600" b="0" dirty="0" smtClean="0">
                <a:solidFill>
                  <a:schemeClr val="tx2">
                    <a:lumMod val="50000"/>
                  </a:schemeClr>
                </a:solidFill>
                <a:effectLst/>
              </a:rPr>
              <a:t/>
            </a:r>
            <a:br>
              <a:rPr lang="de-DE" sz="3600" b="0" dirty="0" smtClean="0">
                <a:solidFill>
                  <a:schemeClr val="tx2">
                    <a:lumMod val="50000"/>
                  </a:schemeClr>
                </a:solidFill>
                <a:effectLst/>
              </a:rPr>
            </a:br>
            <a:r>
              <a:rPr lang="de-DE" sz="3600" b="0" dirty="0">
                <a:effectLst/>
              </a:rPr>
              <a:t/>
            </a:r>
            <a:br>
              <a:rPr lang="de-DE" sz="3600" b="0" dirty="0">
                <a:effectLst/>
              </a:rPr>
            </a:br>
            <a:r>
              <a:rPr lang="de-DE" sz="3600" b="0" dirty="0" smtClean="0">
                <a:effectLst/>
              </a:rPr>
              <a:t/>
            </a:r>
            <a:br>
              <a:rPr lang="de-DE" sz="3600" b="0" dirty="0" smtClean="0">
                <a:effectLst/>
              </a:rPr>
            </a:br>
            <a:r>
              <a:rPr lang="de-DE" sz="3600" b="0" dirty="0">
                <a:effectLst/>
              </a:rPr>
              <a:t/>
            </a:r>
            <a:br>
              <a:rPr lang="de-DE" sz="3600" b="0" dirty="0">
                <a:effectLst/>
              </a:rPr>
            </a:br>
            <a:r>
              <a:rPr lang="de-DE" dirty="0" smtClean="0"/>
              <a:t/>
            </a:r>
            <a:br>
              <a:rPr lang="de-DE" dirty="0" smtClean="0"/>
            </a:br>
            <a:r>
              <a:rPr lang="de-DE" dirty="0" smtClean="0">
                <a:solidFill>
                  <a:schemeClr val="tx2">
                    <a:lumMod val="50000"/>
                  </a:schemeClr>
                </a:solidFill>
              </a:rPr>
              <a:t/>
            </a:r>
            <a:br>
              <a:rPr lang="de-DE" dirty="0" smtClean="0">
                <a:solidFill>
                  <a:schemeClr val="tx2">
                    <a:lumMod val="50000"/>
                  </a:schemeClr>
                </a:solidFill>
              </a:rPr>
            </a:br>
            <a:endParaRPr lang="de-DE" dirty="0">
              <a:solidFill>
                <a:schemeClr val="tx2">
                  <a:lumMod val="50000"/>
                </a:schemeClr>
              </a:solidFill>
            </a:endParaRPr>
          </a:p>
        </p:txBody>
      </p:sp>
      <p:sp>
        <p:nvSpPr>
          <p:cNvPr id="3" name="Titel 3"/>
          <p:cNvSpPr txBox="1">
            <a:spLocks/>
          </p:cNvSpPr>
          <p:nvPr/>
        </p:nvSpPr>
        <p:spPr>
          <a:xfrm>
            <a:off x="749300" y="779463"/>
            <a:ext cx="7721600" cy="5397500"/>
          </a:xfrm>
          <a:prstGeom prst="rect">
            <a:avLst/>
          </a:prstGeom>
        </p:spPr>
        <p:txBody>
          <a:bodyPr vert="horz" anchor="t" anchorCtr="0">
            <a:normAutofit fontScale="90000" lnSpcReduction="1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defRPr>
            </a:lvl1pPr>
          </a:lstStyle>
          <a:p>
            <a:pPr algn="l">
              <a:spcAft>
                <a:spcPts val="1200"/>
              </a:spcAft>
            </a:pPr>
            <a:r>
              <a:rPr lang="de-DE" sz="3700" dirty="0" smtClean="0">
                <a:effectLst/>
              </a:rPr>
              <a:t>Man müsste Hospize erfinden, </a:t>
            </a:r>
            <a:br>
              <a:rPr lang="de-DE" sz="3700" dirty="0" smtClean="0">
                <a:effectLst/>
              </a:rPr>
            </a:br>
            <a:r>
              <a:rPr lang="de-DE" sz="3700" dirty="0" smtClean="0">
                <a:effectLst/>
              </a:rPr>
              <a:t>wenn es sie nicht schon gäbe</a:t>
            </a:r>
          </a:p>
          <a:p>
            <a:pPr marL="742950" indent="-742950" algn="l">
              <a:spcAft>
                <a:spcPts val="1200"/>
              </a:spcAft>
              <a:buFont typeface="+mj-lt"/>
              <a:buAutoNum type="arabicPeriod"/>
            </a:pPr>
            <a:r>
              <a:rPr lang="de-DE" sz="3700" dirty="0" smtClean="0">
                <a:effectLst/>
              </a:rPr>
              <a:t>ExpertInnen machen Laien </a:t>
            </a:r>
            <a:br>
              <a:rPr lang="de-DE" sz="3700" dirty="0" smtClean="0">
                <a:effectLst/>
              </a:rPr>
            </a:br>
            <a:r>
              <a:rPr lang="de-DE" sz="3700" dirty="0" smtClean="0">
                <a:effectLst/>
              </a:rPr>
              <a:t>erst zu Laien</a:t>
            </a:r>
          </a:p>
          <a:p>
            <a:pPr marL="742950" indent="-742950" algn="l">
              <a:spcAft>
                <a:spcPts val="1200"/>
              </a:spcAft>
              <a:buFont typeface="+mj-lt"/>
              <a:buAutoNum type="arabicPeriod"/>
            </a:pPr>
            <a:r>
              <a:rPr lang="de-DE" sz="3700" dirty="0" smtClean="0">
                <a:effectLst/>
              </a:rPr>
              <a:t>Standardisierung – wie stirbt </a:t>
            </a:r>
            <a:br>
              <a:rPr lang="de-DE" sz="3700" dirty="0" smtClean="0">
                <a:effectLst/>
              </a:rPr>
            </a:br>
            <a:r>
              <a:rPr lang="de-DE" sz="3700" dirty="0" smtClean="0">
                <a:effectLst/>
              </a:rPr>
              <a:t>man richtig?</a:t>
            </a:r>
          </a:p>
          <a:p>
            <a:pPr marL="742950" indent="-742950" algn="l">
              <a:spcAft>
                <a:spcPts val="1200"/>
              </a:spcAft>
              <a:buFont typeface="+mj-lt"/>
              <a:buAutoNum type="arabicPeriod"/>
            </a:pPr>
            <a:r>
              <a:rPr lang="de-DE" sz="3700" dirty="0" smtClean="0">
                <a:effectLst/>
              </a:rPr>
              <a:t>Tod und Geld</a:t>
            </a:r>
          </a:p>
          <a:p>
            <a:pPr marL="742950" indent="-742950" algn="l">
              <a:spcAft>
                <a:spcPts val="1200"/>
              </a:spcAft>
              <a:buFont typeface="+mj-lt"/>
              <a:buAutoNum type="arabicPeriod"/>
            </a:pPr>
            <a:r>
              <a:rPr lang="de-DE" sz="3700" dirty="0" smtClean="0">
                <a:effectLst/>
              </a:rPr>
              <a:t>Die Domestizierung des Todes?</a:t>
            </a:r>
          </a:p>
          <a:p>
            <a:pPr algn="l">
              <a:spcAft>
                <a:spcPts val="1200"/>
              </a:spcAft>
            </a:pPr>
            <a:r>
              <a:rPr lang="de-DE" sz="3700" dirty="0" smtClean="0">
                <a:effectLst/>
              </a:rPr>
              <a:t>Mori </a:t>
            </a:r>
            <a:r>
              <a:rPr lang="de-DE" sz="3700" dirty="0" err="1" smtClean="0">
                <a:effectLst/>
              </a:rPr>
              <a:t>aude</a:t>
            </a:r>
            <a:r>
              <a:rPr lang="de-DE" sz="3700" dirty="0" smtClean="0">
                <a:effectLst/>
              </a:rPr>
              <a:t>! – wage deinen </a:t>
            </a:r>
            <a:br>
              <a:rPr lang="de-DE" sz="3700" dirty="0" smtClean="0">
                <a:effectLst/>
              </a:rPr>
            </a:br>
            <a:r>
              <a:rPr lang="de-DE" sz="3700" dirty="0" smtClean="0">
                <a:effectLst/>
              </a:rPr>
              <a:t>eigenen Tod zu sterben!</a:t>
            </a:r>
            <a:endParaRPr lang="de-DE" b="0" dirty="0">
              <a:effectLst/>
            </a:endParaRPr>
          </a:p>
        </p:txBody>
      </p:sp>
    </p:spTree>
    <p:extLst>
      <p:ext uri="{BB962C8B-B14F-4D97-AF65-F5344CB8AC3E}">
        <p14:creationId xmlns:p14="http://schemas.microsoft.com/office/powerpoint/2010/main" xmlns="" val="13532509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t>Tod und Geld</a:t>
            </a:r>
            <a:endParaRPr lang="de-DE" dirty="0"/>
          </a:p>
        </p:txBody>
      </p:sp>
    </p:spTree>
    <p:extLst>
      <p:ext uri="{BB962C8B-B14F-4D97-AF65-F5344CB8AC3E}">
        <p14:creationId xmlns:p14="http://schemas.microsoft.com/office/powerpoint/2010/main" xmlns="" val="11274631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57200" y="274638"/>
            <a:ext cx="8229600" cy="1143000"/>
          </a:xfrm>
        </p:spPr>
        <p:txBody>
          <a:bodyPr>
            <a:noAutofit/>
          </a:bodyPr>
          <a:lstStyle/>
          <a:p>
            <a:r>
              <a:rPr lang="de-DE" sz="3600" dirty="0" smtClean="0"/>
              <a:t>Kolonialisierung der Lebenswelt </a:t>
            </a:r>
            <a:br>
              <a:rPr lang="de-DE" sz="3600" dirty="0" smtClean="0"/>
            </a:br>
            <a:r>
              <a:rPr lang="de-DE" sz="3600" dirty="0" smtClean="0"/>
              <a:t>(Jürgen Habermas)</a:t>
            </a:r>
            <a:endParaRPr lang="de-DE" sz="3600" dirty="0">
              <a:solidFill>
                <a:schemeClr val="tx2">
                  <a:lumMod val="50000"/>
                </a:schemeClr>
              </a:solidFill>
            </a:endParaRPr>
          </a:p>
        </p:txBody>
      </p:sp>
      <p:sp>
        <p:nvSpPr>
          <p:cNvPr id="4" name="Explosion 1 3"/>
          <p:cNvSpPr/>
          <p:nvPr/>
        </p:nvSpPr>
        <p:spPr>
          <a:xfrm>
            <a:off x="2048963" y="2476071"/>
            <a:ext cx="4890499" cy="3226085"/>
          </a:xfrm>
          <a:prstGeom prst="irregularSeal1">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Wortwolke Ökonomisierung - Microsoft Word nichtkommerzielle Verwendun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211054" y="2075379"/>
            <a:ext cx="8562929" cy="3811713"/>
          </a:xfrm>
          <a:prstGeom prst="rect">
            <a:avLst/>
          </a:prstGeom>
        </p:spPr>
      </p:pic>
      <p:pic>
        <p:nvPicPr>
          <p:cNvPr id="6" name="Grafik 5" descr="Wortwolke Ökonomisierung - Microsoft Word nichtkommerzielle Verwendun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2908367" y="3324225"/>
            <a:ext cx="3091741" cy="1400174"/>
          </a:xfrm>
          <a:prstGeom prst="rect">
            <a:avLst/>
          </a:prstGeom>
        </p:spPr>
      </p:pic>
    </p:spTree>
    <p:extLst>
      <p:ext uri="{BB962C8B-B14F-4D97-AF65-F5344CB8AC3E}">
        <p14:creationId xmlns:p14="http://schemas.microsoft.com/office/powerpoint/2010/main" xmlns="" val="8554154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595955" y="2054831"/>
            <a:ext cx="4325420" cy="4695290"/>
          </a:xfrm>
        </p:spPr>
        <p:txBody>
          <a:bodyPr>
            <a:normAutofit fontScale="85000" lnSpcReduction="10000"/>
          </a:bodyPr>
          <a:lstStyle/>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Wir haben einen </a:t>
            </a:r>
            <a:r>
              <a:rPr lang="de-DE" altLang="de-DE" sz="2800" dirty="0">
                <a:solidFill>
                  <a:srgbClr val="C00000"/>
                </a:solidFill>
              </a:rPr>
              <a:t>Sterbemarkt</a:t>
            </a:r>
            <a:r>
              <a:rPr lang="de-DE" altLang="de-DE" sz="2800" b="0" dirty="0">
                <a:solidFill>
                  <a:srgbClr val="C00000"/>
                </a:solidFill>
              </a:rPr>
              <a:t> </a:t>
            </a:r>
            <a:r>
              <a:rPr lang="de-DE" altLang="de-DE" sz="2800" b="0" dirty="0" smtClean="0">
                <a:solidFill>
                  <a:schemeClr val="tx2">
                    <a:lumMod val="50000"/>
                  </a:schemeClr>
                </a:solidFill>
              </a:rPr>
              <a:t>geschaffen, </a:t>
            </a:r>
            <a:r>
              <a:rPr lang="de-DE" altLang="de-DE" sz="2800" b="0" dirty="0">
                <a:solidFill>
                  <a:schemeClr val="tx2">
                    <a:lumMod val="50000"/>
                  </a:schemeClr>
                </a:solidFill>
              </a:rPr>
              <a:t>auf dem längst große Geschäfte gemacht werden </a:t>
            </a:r>
            <a:r>
              <a:rPr lang="de-DE" altLang="de-DE" sz="2800" b="0" dirty="0" smtClean="0">
                <a:solidFill>
                  <a:schemeClr val="tx2">
                    <a:lumMod val="50000"/>
                  </a:schemeClr>
                </a:solidFill>
              </a:rPr>
              <a:t/>
            </a:r>
            <a:br>
              <a:rPr lang="de-DE" altLang="de-DE" sz="2800" b="0" dirty="0" smtClean="0">
                <a:solidFill>
                  <a:schemeClr val="tx2">
                    <a:lumMod val="50000"/>
                  </a:schemeClr>
                </a:solidFill>
              </a:rPr>
            </a:br>
            <a:r>
              <a:rPr lang="de-DE" altLang="de-DE" sz="2800" b="0" dirty="0" smtClean="0">
                <a:solidFill>
                  <a:schemeClr val="tx2">
                    <a:lumMod val="50000"/>
                  </a:schemeClr>
                </a:solidFill>
              </a:rPr>
              <a:t>(</a:t>
            </a:r>
            <a:r>
              <a:rPr lang="de-DE" altLang="de-DE" sz="2800" b="0" dirty="0">
                <a:solidFill>
                  <a:schemeClr val="tx2">
                    <a:lumMod val="50000"/>
                  </a:schemeClr>
                </a:solidFill>
              </a:rPr>
              <a:t>Gronemeyer &amp; Heller</a:t>
            </a:r>
            <a:r>
              <a:rPr lang="de-DE" altLang="de-DE" sz="2800" b="0" dirty="0" smtClean="0">
                <a:solidFill>
                  <a:schemeClr val="tx2">
                    <a:lumMod val="50000"/>
                  </a:schemeClr>
                </a:solidFill>
              </a:rPr>
              <a:t>)</a:t>
            </a:r>
          </a:p>
          <a:p>
            <a:pPr marL="547688" lvl="1" indent="-411163">
              <a:buClr>
                <a:schemeClr val="tx2">
                  <a:lumMod val="75000"/>
                </a:schemeClr>
              </a:buClr>
              <a:buSzPct val="65000"/>
              <a:buFont typeface="Wingdings 2" pitchFamily="18" charset="2"/>
              <a:buChar char=""/>
            </a:pPr>
            <a:endParaRPr lang="de-DE" altLang="de-DE" sz="2800" b="0" dirty="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Wir bleiben </a:t>
            </a:r>
            <a:r>
              <a:rPr lang="de-DE" altLang="de-DE" sz="2800" b="0" dirty="0" smtClean="0">
                <a:solidFill>
                  <a:schemeClr val="tx2">
                    <a:lumMod val="50000"/>
                  </a:schemeClr>
                </a:solidFill>
              </a:rPr>
              <a:t/>
            </a:r>
            <a:br>
              <a:rPr lang="de-DE" altLang="de-DE" sz="2800" b="0" dirty="0" smtClean="0">
                <a:solidFill>
                  <a:schemeClr val="tx2">
                    <a:lumMod val="50000"/>
                  </a:schemeClr>
                </a:solidFill>
              </a:rPr>
            </a:br>
            <a:r>
              <a:rPr lang="de-DE" altLang="de-DE" sz="2800" dirty="0" smtClean="0">
                <a:solidFill>
                  <a:srgbClr val="C00000"/>
                </a:solidFill>
              </a:rPr>
              <a:t>Kunden </a:t>
            </a:r>
            <a:r>
              <a:rPr lang="de-DE" altLang="de-DE" sz="2800" dirty="0">
                <a:solidFill>
                  <a:srgbClr val="C00000"/>
                </a:solidFill>
              </a:rPr>
              <a:t>bis </a:t>
            </a:r>
            <a:r>
              <a:rPr lang="de-DE" altLang="de-DE" sz="2800" dirty="0" smtClean="0">
                <a:solidFill>
                  <a:srgbClr val="C00000"/>
                </a:solidFill>
              </a:rPr>
              <a:t>zuletzt</a:t>
            </a:r>
          </a:p>
          <a:p>
            <a:pPr marL="547688" lvl="1" indent="-411163">
              <a:buClr>
                <a:schemeClr val="tx2">
                  <a:lumMod val="75000"/>
                </a:schemeClr>
              </a:buClr>
              <a:buSzPct val="65000"/>
              <a:buFont typeface="Wingdings 2" pitchFamily="18" charset="2"/>
              <a:buChar char=""/>
            </a:pPr>
            <a:endParaRPr lang="de-DE" altLang="de-DE" sz="2800" dirty="0" smtClean="0">
              <a:solidFill>
                <a:srgbClr val="C00000"/>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Auch auf dem Sterbemarkt zeigt sich die </a:t>
            </a:r>
            <a:r>
              <a:rPr lang="de-DE" altLang="de-DE" sz="2800" dirty="0" smtClean="0">
                <a:solidFill>
                  <a:srgbClr val="C00000"/>
                </a:solidFill>
              </a:rPr>
              <a:t>Spaltung</a:t>
            </a:r>
            <a:r>
              <a:rPr lang="de-DE" altLang="de-DE" sz="2800" b="0" dirty="0" smtClean="0">
                <a:solidFill>
                  <a:schemeClr val="tx2">
                    <a:lumMod val="50000"/>
                  </a:schemeClr>
                </a:solidFill>
              </a:rPr>
              <a:t> unserer Gesellschaft </a:t>
            </a:r>
            <a:r>
              <a:rPr lang="de-DE" altLang="de-DE" sz="2800" b="0" dirty="0">
                <a:solidFill>
                  <a:schemeClr val="tx2">
                    <a:lumMod val="50000"/>
                  </a:schemeClr>
                </a:solidFill>
              </a:rPr>
              <a:t/>
            </a:r>
            <a:br>
              <a:rPr lang="de-DE" altLang="de-DE" sz="2800" b="0" dirty="0">
                <a:solidFill>
                  <a:schemeClr val="tx2">
                    <a:lumMod val="50000"/>
                  </a:schemeClr>
                </a:solidFill>
              </a:rPr>
            </a:br>
            <a:endParaRPr lang="de-DE" sz="2800" b="0" dirty="0">
              <a:solidFill>
                <a:schemeClr val="tx2">
                  <a:lumMod val="50000"/>
                </a:schemeClr>
              </a:solidFill>
            </a:endParaRPr>
          </a:p>
        </p:txBody>
      </p:sp>
      <p:sp>
        <p:nvSpPr>
          <p:cNvPr id="7" name="Titel 3"/>
          <p:cNvSpPr>
            <a:spLocks noGrp="1"/>
          </p:cNvSpPr>
          <p:nvPr>
            <p:ph type="title"/>
          </p:nvPr>
        </p:nvSpPr>
        <p:spPr>
          <a:xfrm>
            <a:off x="3482939" y="274638"/>
            <a:ext cx="5203860" cy="1143000"/>
          </a:xfrm>
        </p:spPr>
        <p:txBody>
          <a:bodyPr>
            <a:noAutofit/>
          </a:bodyPr>
          <a:lstStyle/>
          <a:p>
            <a:pPr algn="l"/>
            <a:r>
              <a:rPr lang="de-DE" sz="3600" dirty="0" smtClean="0"/>
              <a:t>Ökonomisierung </a:t>
            </a:r>
            <a:br>
              <a:rPr lang="de-DE" sz="3600" dirty="0" smtClean="0"/>
            </a:br>
            <a:r>
              <a:rPr lang="de-DE" sz="3600" dirty="0" smtClean="0"/>
              <a:t>des Sterbens</a:t>
            </a:r>
            <a:endParaRPr lang="de-DE" sz="3600" dirty="0">
              <a:solidFill>
                <a:schemeClr val="tx2">
                  <a:lumMod val="50000"/>
                </a:schemeClr>
              </a:solidFill>
            </a:endParaRPr>
          </a:p>
        </p:txBody>
      </p:sp>
      <p:pic>
        <p:nvPicPr>
          <p:cNvPr id="7170" name="Picture 2" descr="Bildergebnis fÃ¼r geldscheine"/>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xmlns=""/>
              </a:ext>
            </a:extLst>
          </a:blip>
          <a:srcRect/>
          <a:stretch/>
        </p:blipFill>
        <p:spPr bwMode="auto">
          <a:xfrm>
            <a:off x="0" y="0"/>
            <a:ext cx="3482939" cy="685800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94715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41602" y="1717282"/>
            <a:ext cx="6138650" cy="4931618"/>
          </a:xfrm>
        </p:spPr>
        <p:txBody>
          <a:bodyPr>
            <a:normAutofit lnSpcReduction="10000"/>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Lebenswelten gehen kaputt, wenn ihre eigensinnige Strukturierung durchbrochen wird (Jürgen Habermas)</a:t>
            </a:r>
          </a:p>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a:t>
            </a:r>
            <a:r>
              <a:rPr lang="de-DE" altLang="de-DE" sz="2800" dirty="0">
                <a:solidFill>
                  <a:srgbClr val="C00000"/>
                </a:solidFill>
              </a:rPr>
              <a:t>Low </a:t>
            </a:r>
            <a:r>
              <a:rPr lang="de-DE" altLang="de-DE" sz="2800" dirty="0" err="1">
                <a:solidFill>
                  <a:srgbClr val="C00000"/>
                </a:solidFill>
              </a:rPr>
              <a:t>tech</a:t>
            </a:r>
            <a:r>
              <a:rPr lang="de-DE" altLang="de-DE" sz="2800" dirty="0">
                <a:solidFill>
                  <a:srgbClr val="C00000"/>
                </a:solidFill>
              </a:rPr>
              <a:t>, high </a:t>
            </a:r>
            <a:r>
              <a:rPr lang="de-DE" altLang="de-DE" sz="2800" dirty="0" err="1">
                <a:solidFill>
                  <a:srgbClr val="C00000"/>
                </a:solidFill>
              </a:rPr>
              <a:t>touch</a:t>
            </a:r>
            <a:r>
              <a:rPr lang="de-DE" altLang="de-DE" sz="2800" b="0" dirty="0">
                <a:solidFill>
                  <a:schemeClr val="tx2">
                    <a:lumMod val="50000"/>
                  </a:schemeClr>
                </a:solidFill>
              </a:rPr>
              <a:t>“ gerät als Begleitungsprinzip unter Druck, weil die Ökonomisierung vor allem als Zeitdruck spürbar wird</a:t>
            </a:r>
          </a:p>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Angesichts des Todes gibt es noch Wichtigeres als die Sorge um den Leib. </a:t>
            </a:r>
            <a:r>
              <a:rPr lang="de-DE" altLang="de-DE" sz="2800" dirty="0">
                <a:solidFill>
                  <a:srgbClr val="C00000"/>
                </a:solidFill>
              </a:rPr>
              <a:t>Was ist zutiefst von </a:t>
            </a:r>
            <a:r>
              <a:rPr lang="de-DE" altLang="de-DE" sz="2800" dirty="0" smtClean="0">
                <a:solidFill>
                  <a:srgbClr val="C00000"/>
                </a:solidFill>
              </a:rPr>
              <a:t>Belang</a:t>
            </a:r>
            <a:r>
              <a:rPr lang="de-DE" altLang="de-DE" sz="2800" dirty="0">
                <a:solidFill>
                  <a:srgbClr val="C00000"/>
                </a:solidFill>
              </a:rPr>
              <a:t>?</a:t>
            </a: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Der Preis der Ökonomisierung</a:t>
            </a:r>
            <a:endParaRPr lang="de-DE" sz="3600" dirty="0">
              <a:solidFill>
                <a:schemeClr val="tx2">
                  <a:lumMod val="50000"/>
                </a:schemeClr>
              </a:solidFill>
            </a:endParaRPr>
          </a:p>
        </p:txBody>
      </p:sp>
    </p:spTree>
    <p:extLst>
      <p:ext uri="{BB962C8B-B14F-4D97-AF65-F5344CB8AC3E}">
        <p14:creationId xmlns:p14="http://schemas.microsoft.com/office/powerpoint/2010/main" xmlns="" val="12345670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t>Die Domestizierung </a:t>
            </a:r>
            <a:br>
              <a:rPr lang="de-DE" dirty="0" smtClean="0"/>
            </a:br>
            <a:r>
              <a:rPr lang="de-DE" dirty="0" smtClean="0"/>
              <a:t>des Todes?</a:t>
            </a:r>
            <a:endParaRPr lang="de-DE" dirty="0"/>
          </a:p>
        </p:txBody>
      </p:sp>
    </p:spTree>
    <p:extLst>
      <p:ext uri="{BB962C8B-B14F-4D97-AF65-F5344CB8AC3E}">
        <p14:creationId xmlns:p14="http://schemas.microsoft.com/office/powerpoint/2010/main" xmlns="" val="14903218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
          <p:cNvSpPr>
            <a:spLocks noGrp="1"/>
          </p:cNvSpPr>
          <p:nvPr>
            <p:ph type="title"/>
          </p:nvPr>
        </p:nvSpPr>
        <p:spPr>
          <a:xfrm>
            <a:off x="71919" y="274638"/>
            <a:ext cx="8614881" cy="1143000"/>
          </a:xfrm>
        </p:spPr>
        <p:txBody>
          <a:bodyPr>
            <a:normAutofit fontScale="90000"/>
          </a:bodyPr>
          <a:lstStyle/>
          <a:p>
            <a:r>
              <a:rPr lang="de-DE" sz="3700" dirty="0" smtClean="0">
                <a:solidFill>
                  <a:schemeClr val="tx2">
                    <a:lumMod val="50000"/>
                  </a:schemeClr>
                </a:solidFill>
              </a:rPr>
              <a:t>Die großen Herausforderungen des Menschen (Irvin Yalom)</a:t>
            </a:r>
            <a:endParaRPr lang="de-DE" sz="3700" dirty="0">
              <a:solidFill>
                <a:schemeClr val="tx2">
                  <a:lumMod val="50000"/>
                </a:schemeClr>
              </a:solidFill>
            </a:endParaRPr>
          </a:p>
        </p:txBody>
      </p:sp>
      <p:pic>
        <p:nvPicPr>
          <p:cNvPr id="7" name="Picture 9"/>
          <p:cNvPicPr>
            <a:picLocks noChangeAspect="1" noChangeArrowheads="1"/>
          </p:cNvPicPr>
          <p:nvPr/>
        </p:nvPicPr>
        <p:blipFill rotWithShape="1">
          <a:blip r:embed="rId3" cstate="email">
            <a:grayscl/>
            <a:extLst>
              <a:ext uri="{28A0092B-C50C-407E-A947-70E740481C1C}">
                <a14:useLocalDpi xmlns:a14="http://schemas.microsoft.com/office/drawing/2010/main" xmlns=""/>
              </a:ext>
            </a:extLst>
          </a:blip>
          <a:srcRect/>
          <a:stretch/>
        </p:blipFill>
        <p:spPr bwMode="auto">
          <a:xfrm>
            <a:off x="4281430" y="1833535"/>
            <a:ext cx="3696494" cy="1954265"/>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Inhaltsplatzhalter 4"/>
          <p:cNvSpPr>
            <a:spLocks noGrp="1"/>
          </p:cNvSpPr>
          <p:nvPr>
            <p:ph idx="1"/>
          </p:nvPr>
        </p:nvSpPr>
        <p:spPr>
          <a:xfrm>
            <a:off x="4667353" y="3666770"/>
            <a:ext cx="1988780" cy="734256"/>
          </a:xfrm>
        </p:spPr>
        <p:txBody>
          <a:bodyPr>
            <a:normAutofit fontScale="92500"/>
          </a:bodyPr>
          <a:lstStyle/>
          <a:p>
            <a:r>
              <a:rPr lang="de-DE" dirty="0" smtClean="0">
                <a:solidFill>
                  <a:srgbClr val="C00000"/>
                </a:solidFill>
              </a:rPr>
              <a:t>Isolation</a:t>
            </a:r>
          </a:p>
          <a:p>
            <a:endParaRPr lang="de-DE" b="0" dirty="0" smtClean="0"/>
          </a:p>
        </p:txBody>
      </p:sp>
      <p:grpSp>
        <p:nvGrpSpPr>
          <p:cNvPr id="5" name="Gruppieren 4"/>
          <p:cNvGrpSpPr/>
          <p:nvPr/>
        </p:nvGrpSpPr>
        <p:grpSpPr>
          <a:xfrm>
            <a:off x="-15194" y="2060236"/>
            <a:ext cx="2820039" cy="2963653"/>
            <a:chOff x="-15194" y="1433512"/>
            <a:chExt cx="2820039" cy="2963653"/>
          </a:xfrm>
        </p:grpSpPr>
        <p:pic>
          <p:nvPicPr>
            <p:cNvPr id="6146" name="Picture 2"/>
            <p:cNvPicPr>
              <a:picLocks noChangeAspect="1" noChangeArrowheads="1"/>
            </p:cNvPicPr>
            <p:nvPr/>
          </p:nvPicPr>
          <p:blipFill rotWithShape="1">
            <a:blip r:embed="rId4" cstate="email">
              <a:grayscl/>
              <a:extLst>
                <a:ext uri="{28A0092B-C50C-407E-A947-70E740481C1C}">
                  <a14:useLocalDpi xmlns:a14="http://schemas.microsoft.com/office/drawing/2010/main" xmlns=""/>
                </a:ext>
              </a:extLst>
            </a:blip>
            <a:srcRect l="10187" r="15272"/>
            <a:stretch/>
          </p:blipFill>
          <p:spPr bwMode="auto">
            <a:xfrm>
              <a:off x="77273" y="1433512"/>
              <a:ext cx="2727572" cy="2442413"/>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Inhaltsplatzhalter 4"/>
            <p:cNvSpPr txBox="1">
              <a:spLocks/>
            </p:cNvSpPr>
            <p:nvPr/>
          </p:nvSpPr>
          <p:spPr>
            <a:xfrm>
              <a:off x="-15194" y="3662909"/>
              <a:ext cx="1500027" cy="734256"/>
            </a:xfrm>
            <a:prstGeom prst="rect">
              <a:avLst/>
            </a:prstGeom>
          </p:spPr>
          <p:txBody>
            <a:bodyPr vert="horz">
              <a:normAutofit/>
            </a:bodyPr>
            <a:lstStyle>
              <a:lvl1pPr marL="548640" indent="-411480" algn="l" rtl="0" eaLnBrk="1" latinLnBrk="0" hangingPunct="1">
                <a:spcBef>
                  <a:spcPct val="20000"/>
                </a:spcBef>
                <a:buClr>
                  <a:schemeClr val="tx2">
                    <a:lumMod val="75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de-DE" dirty="0" smtClean="0">
                  <a:solidFill>
                    <a:srgbClr val="C00000"/>
                  </a:solidFill>
                </a:rPr>
                <a:t>Tod</a:t>
              </a:r>
            </a:p>
            <a:p>
              <a:endParaRPr lang="de-DE" b="0" dirty="0" smtClean="0">
                <a:solidFill>
                  <a:schemeClr val="tx2">
                    <a:lumMod val="75000"/>
                  </a:schemeClr>
                </a:solidFill>
              </a:endParaRPr>
            </a:p>
            <a:p>
              <a:endParaRPr lang="de-DE" b="0" dirty="0" smtClean="0"/>
            </a:p>
          </p:txBody>
        </p:sp>
      </p:grpSp>
      <p:grpSp>
        <p:nvGrpSpPr>
          <p:cNvPr id="4" name="Gruppieren 3"/>
          <p:cNvGrpSpPr/>
          <p:nvPr/>
        </p:nvGrpSpPr>
        <p:grpSpPr>
          <a:xfrm>
            <a:off x="2349889" y="3289326"/>
            <a:ext cx="2379108" cy="3386753"/>
            <a:chOff x="2198670" y="2495335"/>
            <a:chExt cx="2379108" cy="3386753"/>
          </a:xfrm>
        </p:grpSpPr>
        <p:pic>
          <p:nvPicPr>
            <p:cNvPr id="6" name="Grafik 5"/>
            <p:cNvPicPr>
              <a:picLocks noChangeAspect="1"/>
            </p:cNvPicPr>
            <p:nvPr/>
          </p:nvPicPr>
          <p:blipFill>
            <a:blip r:embed="rId5" cstate="email">
              <a:grayscl/>
              <a:extLst>
                <a:ext uri="{28A0092B-C50C-407E-A947-70E740481C1C}">
                  <a14:useLocalDpi xmlns:a14="http://schemas.microsoft.com/office/drawing/2010/main" xmlns=""/>
                </a:ext>
              </a:extLst>
            </a:blip>
            <a:stretch>
              <a:fillRect/>
            </a:stretch>
          </p:blipFill>
          <p:spPr>
            <a:xfrm flipH="1">
              <a:off x="2198670" y="2495335"/>
              <a:ext cx="2379108" cy="3172144"/>
            </a:xfrm>
            <a:prstGeom prst="rect">
              <a:avLst/>
            </a:prstGeom>
            <a:effectLst>
              <a:softEdge rad="127000"/>
            </a:effectLst>
          </p:spPr>
        </p:pic>
        <p:sp>
          <p:nvSpPr>
            <p:cNvPr id="11" name="Inhaltsplatzhalter 4"/>
            <p:cNvSpPr txBox="1">
              <a:spLocks/>
            </p:cNvSpPr>
            <p:nvPr/>
          </p:nvSpPr>
          <p:spPr>
            <a:xfrm>
              <a:off x="2373329" y="5275997"/>
              <a:ext cx="1859622" cy="606091"/>
            </a:xfrm>
            <a:prstGeom prst="rect">
              <a:avLst/>
            </a:prstGeom>
          </p:spPr>
          <p:txBody>
            <a:bodyPr vert="horz">
              <a:normAutofit fontScale="92500"/>
            </a:bodyPr>
            <a:lstStyle>
              <a:lvl1pPr marL="548640" indent="-411480" algn="l" rtl="0" eaLnBrk="1" latinLnBrk="0" hangingPunct="1">
                <a:spcBef>
                  <a:spcPct val="20000"/>
                </a:spcBef>
                <a:buClr>
                  <a:schemeClr val="tx2">
                    <a:lumMod val="75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de-DE" dirty="0" smtClean="0">
                  <a:solidFill>
                    <a:srgbClr val="C00000"/>
                  </a:solidFill>
                </a:rPr>
                <a:t>Freiheit</a:t>
              </a:r>
            </a:p>
            <a:p>
              <a:endParaRPr lang="de-DE" b="0" dirty="0" smtClean="0">
                <a:solidFill>
                  <a:schemeClr val="tx2">
                    <a:lumMod val="75000"/>
                  </a:schemeClr>
                </a:solidFill>
              </a:endParaRPr>
            </a:p>
            <a:p>
              <a:endParaRPr lang="de-DE" b="0" dirty="0" smtClean="0"/>
            </a:p>
          </p:txBody>
        </p:sp>
      </p:grpSp>
      <p:grpSp>
        <p:nvGrpSpPr>
          <p:cNvPr id="3" name="Gruppieren 2"/>
          <p:cNvGrpSpPr/>
          <p:nvPr/>
        </p:nvGrpSpPr>
        <p:grpSpPr>
          <a:xfrm>
            <a:off x="5669960" y="4130082"/>
            <a:ext cx="3658972" cy="2331388"/>
            <a:chOff x="5609690" y="4424868"/>
            <a:chExt cx="3658972" cy="2331388"/>
          </a:xfrm>
        </p:grpSpPr>
        <p:pic>
          <p:nvPicPr>
            <p:cNvPr id="8" name="Picture 2"/>
            <p:cNvPicPr>
              <a:picLocks noChangeAspect="1" noChangeArrowheads="1"/>
            </p:cNvPicPr>
            <p:nvPr/>
          </p:nvPicPr>
          <p:blipFill>
            <a:blip r:embed="rId6" cstate="print">
              <a:grayscl/>
              <a:extLst>
                <a:ext uri="{BEBA8EAE-BF5A-486C-A8C5-ECC9F3942E4B}">
                  <a14:imgProps xmlns:a14="http://schemas.microsoft.com/office/drawing/2010/main" xmlns="">
                    <a14:imgLayer r:embed="rId7">
                      <a14:imgEffect>
                        <a14:artisticWatercolorSponge/>
                      </a14:imgEffect>
                    </a14:imgLayer>
                  </a14:imgProps>
                </a:ext>
                <a:ext uri="{28A0092B-C50C-407E-A947-70E740481C1C}">
                  <a14:useLocalDpi xmlns:a14="http://schemas.microsoft.com/office/drawing/2010/main" xmlns=""/>
                </a:ext>
              </a:extLst>
            </a:blip>
            <a:srcRect/>
            <a:stretch>
              <a:fillRect/>
            </a:stretch>
          </p:blipFill>
          <p:spPr bwMode="auto">
            <a:xfrm>
              <a:off x="5609690" y="4424868"/>
              <a:ext cx="3491339" cy="2331388"/>
            </a:xfrm>
            <a:prstGeom prst="rect">
              <a:avLst/>
            </a:prstGeom>
            <a:noFill/>
            <a:ln>
              <a:noFill/>
            </a:ln>
            <a:effectLst>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Inhaltsplatzhalter 4"/>
            <p:cNvSpPr txBox="1">
              <a:spLocks/>
            </p:cNvSpPr>
            <p:nvPr/>
          </p:nvSpPr>
          <p:spPr>
            <a:xfrm>
              <a:off x="7279882" y="6076144"/>
              <a:ext cx="1988780" cy="599935"/>
            </a:xfrm>
            <a:prstGeom prst="rect">
              <a:avLst/>
            </a:prstGeom>
          </p:spPr>
          <p:txBody>
            <a:bodyPr vert="horz">
              <a:normAutofit/>
            </a:bodyPr>
            <a:lstStyle>
              <a:lvl1pPr marL="548640" indent="-411480" algn="l" rtl="0" eaLnBrk="1" latinLnBrk="0" hangingPunct="1">
                <a:spcBef>
                  <a:spcPct val="20000"/>
                </a:spcBef>
                <a:buClr>
                  <a:schemeClr val="tx2">
                    <a:lumMod val="75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de-DE" dirty="0" smtClean="0">
                  <a:solidFill>
                    <a:srgbClr val="C00000"/>
                  </a:solidFill>
                </a:rPr>
                <a:t>Sinn</a:t>
              </a:r>
            </a:p>
            <a:p>
              <a:endParaRPr lang="de-DE" b="0" dirty="0" smtClean="0"/>
            </a:p>
          </p:txBody>
        </p:sp>
      </p:grpSp>
    </p:spTree>
    <p:extLst>
      <p:ext uri="{BB962C8B-B14F-4D97-AF65-F5344CB8AC3E}">
        <p14:creationId xmlns:p14="http://schemas.microsoft.com/office/powerpoint/2010/main" xmlns="" val="26149944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heel(1)">
                                      <p:cBhvr>
                                        <p:cTn id="20" dur="20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 y="2142308"/>
            <a:ext cx="3566160" cy="4624252"/>
          </a:xfrm>
        </p:spPr>
        <p:txBody>
          <a:bodyPr>
            <a:normAutofit/>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„Der Tod hat </a:t>
            </a:r>
            <a:r>
              <a:rPr lang="de-DE" altLang="de-DE" sz="2800" b="0" dirty="0">
                <a:solidFill>
                  <a:schemeClr val="tx2">
                    <a:lumMod val="50000"/>
                  </a:schemeClr>
                </a:solidFill>
              </a:rPr>
              <a:t>im </a:t>
            </a:r>
            <a:r>
              <a:rPr lang="de-DE" altLang="de-DE" sz="2800" dirty="0" smtClean="0">
                <a:solidFill>
                  <a:srgbClr val="C00000"/>
                </a:solidFill>
              </a:rPr>
              <a:t>Leistungskatalog </a:t>
            </a:r>
            <a:r>
              <a:rPr lang="de-DE" altLang="de-DE" sz="2800" dirty="0">
                <a:solidFill>
                  <a:srgbClr val="C00000"/>
                </a:solidFill>
              </a:rPr>
              <a:t>des bloßen </a:t>
            </a:r>
            <a:r>
              <a:rPr lang="de-DE" altLang="de-DE" sz="2800" dirty="0" smtClean="0">
                <a:solidFill>
                  <a:srgbClr val="C00000"/>
                </a:solidFill>
              </a:rPr>
              <a:t>Lebens </a:t>
            </a:r>
            <a:r>
              <a:rPr lang="de-DE" altLang="de-DE" sz="2800" b="0" dirty="0">
                <a:solidFill>
                  <a:schemeClr val="tx2">
                    <a:lumMod val="50000"/>
                  </a:schemeClr>
                </a:solidFill>
              </a:rPr>
              <a:t>keinen Platz</a:t>
            </a:r>
            <a:r>
              <a:rPr lang="de-DE" altLang="de-DE" sz="2800" b="0" dirty="0" smtClean="0">
                <a:solidFill>
                  <a:schemeClr val="tx2">
                    <a:lumMod val="50000"/>
                  </a:schemeClr>
                </a:solidFill>
              </a:rPr>
              <a:t>“</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Die </a:t>
            </a:r>
            <a:r>
              <a:rPr lang="de-DE" altLang="de-DE" sz="2800" b="0" dirty="0">
                <a:solidFill>
                  <a:schemeClr val="tx2">
                    <a:lumMod val="50000"/>
                  </a:schemeClr>
                </a:solidFill>
              </a:rPr>
              <a:t>Botschaft der Hospizbewegung ist eigentlich </a:t>
            </a:r>
            <a:r>
              <a:rPr lang="de-DE" altLang="de-DE" sz="2800" b="0" dirty="0" smtClean="0">
                <a:solidFill>
                  <a:schemeClr val="tx2">
                    <a:lumMod val="50000"/>
                  </a:schemeClr>
                </a:solidFill>
              </a:rPr>
              <a:t>klar!</a:t>
            </a:r>
          </a:p>
          <a:p>
            <a:pPr marL="547688" lvl="1" indent="-411163">
              <a:buClr>
                <a:schemeClr val="tx2">
                  <a:lumMod val="75000"/>
                </a:schemeClr>
              </a:buClr>
              <a:buSzPct val="65000"/>
              <a:buFont typeface="Wingdings 2" pitchFamily="18" charset="2"/>
              <a:buChar char=""/>
            </a:pPr>
            <a:r>
              <a:rPr lang="de-DE" altLang="de-DE" sz="2800" dirty="0" smtClean="0">
                <a:solidFill>
                  <a:srgbClr val="C00000"/>
                </a:solidFill>
              </a:rPr>
              <a:t>Aber welche Botschaft wird gehört?</a:t>
            </a:r>
          </a:p>
        </p:txBody>
      </p:sp>
      <p:sp>
        <p:nvSpPr>
          <p:cNvPr id="7" name="Titel 3"/>
          <p:cNvSpPr>
            <a:spLocks noGrp="1"/>
          </p:cNvSpPr>
          <p:nvPr>
            <p:ph type="title"/>
          </p:nvPr>
        </p:nvSpPr>
        <p:spPr>
          <a:xfrm>
            <a:off x="543619" y="731838"/>
            <a:ext cx="8229600" cy="1143000"/>
          </a:xfrm>
        </p:spPr>
        <p:txBody>
          <a:bodyPr>
            <a:noAutofit/>
          </a:bodyPr>
          <a:lstStyle/>
          <a:p>
            <a:pPr lvl="1" algn="ctr" rtl="0">
              <a:spcBef>
                <a:spcPct val="0"/>
              </a:spcBef>
            </a:pPr>
            <a:r>
              <a:rPr 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t>Der Tod und die gesellschaftliche Sehnsucht nach Positivität</a:t>
            </a:r>
            <a:br>
              <a:rPr 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br>
            <a:r>
              <a:rPr lang="de-DE" alt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t>(</a:t>
            </a:r>
            <a:r>
              <a:rPr lang="de-DE" altLang="de-DE" sz="3600" b="1" kern="1200" dirty="0" err="1">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t>Byung-Chul</a:t>
            </a:r>
            <a:r>
              <a:rPr lang="de-DE" alt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t> Han)</a:t>
            </a:r>
            <a:br>
              <a:rPr lang="de-DE" alt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rPr>
            </a:br>
            <a:endParaRPr lang="de-DE" sz="3600" b="1" kern="1200" dirty="0">
              <a:ln w="6350">
                <a:noFill/>
              </a:ln>
              <a:solidFill>
                <a:schemeClr val="tx2">
                  <a:lumMod val="50000"/>
                </a:schemeClr>
              </a:solidFill>
              <a:effectLst>
                <a:outerShdw blurRad="114300" dist="101600" dir="2700000" algn="tl" rotWithShape="0">
                  <a:srgbClr val="000000">
                    <a:alpha val="40000"/>
                  </a:srgbClr>
                </a:outerShdw>
              </a:effectLst>
              <a:latin typeface="+mj-lt"/>
              <a:ea typeface="+mj-ea"/>
              <a:cs typeface="+mj-cs"/>
            </a:endParaRPr>
          </a:p>
        </p:txBody>
      </p:sp>
      <p:pic>
        <p:nvPicPr>
          <p:cNvPr id="4" name="Grafik 3" descr="Dokument4 - Microsoft Word nichtkommerzielle Verwendun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a:off x="4650375" y="2155370"/>
            <a:ext cx="4122844" cy="4192135"/>
          </a:xfrm>
          <a:prstGeom prst="rect">
            <a:avLst/>
          </a:prstGeom>
          <a:effectLst>
            <a:softEdge rad="12700"/>
          </a:effectLst>
        </p:spPr>
      </p:pic>
    </p:spTree>
    <p:extLst>
      <p:ext uri="{BB962C8B-B14F-4D97-AF65-F5344CB8AC3E}">
        <p14:creationId xmlns:p14="http://schemas.microsoft.com/office/powerpoint/2010/main" xmlns="" val="21746917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747317" y="1828801"/>
            <a:ext cx="5396684" cy="5004007"/>
          </a:xfrm>
        </p:spPr>
        <p:txBody>
          <a:bodyPr>
            <a:normAutofit fontScale="92500" lnSpcReduction="10000"/>
          </a:bodyPr>
          <a:lstStyle/>
          <a:p>
            <a:pPr marL="136525" lvl="1" indent="0">
              <a:buClr>
                <a:schemeClr val="tx2">
                  <a:lumMod val="75000"/>
                </a:schemeClr>
              </a:buClr>
              <a:buSzPct val="65000"/>
              <a:buNone/>
            </a:pPr>
            <a:r>
              <a:rPr lang="de-DE" b="0" dirty="0">
                <a:solidFill>
                  <a:schemeClr val="tx2">
                    <a:lumMod val="50000"/>
                  </a:schemeClr>
                </a:solidFill>
              </a:rPr>
              <a:t>Was macht der Clown, wenn er mal keine Lust hat, jeden Tag aufs Neue den Deppen zu markieren, weil er zuhause zum Beispiel grade Frust hat. Das kann nicht nur uns, nein das kann selbst dem Clown mal passieren.</a:t>
            </a:r>
          </a:p>
          <a:p>
            <a:pPr marL="136525" lvl="1" indent="0">
              <a:buClr>
                <a:schemeClr val="tx2">
                  <a:lumMod val="75000"/>
                </a:schemeClr>
              </a:buClr>
              <a:buSzPct val="65000"/>
              <a:buNone/>
            </a:pPr>
            <a:r>
              <a:rPr lang="de-DE" b="0" dirty="0">
                <a:solidFill>
                  <a:schemeClr val="tx2">
                    <a:lumMod val="50000"/>
                  </a:schemeClr>
                </a:solidFill>
              </a:rPr>
              <a:t>Doch als wahrer Clown kann man trotzdem lustig sein, denn in der Manege zählt allein der schöne Schein, er würde zwar manchmal statt zu lachen lieber weinen, aber nein, er muss lustig sein. Denn von einem Clown wird erwartet, dass er lacht, und uns unsere Sorgen kurzerhand vergessen macht, es gibt wahrscheinlich keinen, dem das wie einem Clown so gut gelingt, doch ich frag mich wer den Clown zum Lachen </a:t>
            </a:r>
            <a:r>
              <a:rPr lang="de-DE" b="0" dirty="0" smtClean="0">
                <a:solidFill>
                  <a:schemeClr val="tx2">
                    <a:lumMod val="50000"/>
                  </a:schemeClr>
                </a:solidFill>
              </a:rPr>
              <a:t>bringt...</a:t>
            </a:r>
            <a:endParaRPr lang="de-DE" b="0" dirty="0">
              <a:solidFill>
                <a:schemeClr val="tx2">
                  <a:lumMod val="50000"/>
                </a:schemeClr>
              </a:solidFill>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Was macht der Clown, wenn er mal schlecht drauf ist? (Bodo </a:t>
            </a:r>
            <a:r>
              <a:rPr lang="de-DE" sz="3600" dirty="0" err="1" smtClean="0"/>
              <a:t>Wartke</a:t>
            </a:r>
            <a:r>
              <a:rPr lang="de-DE" sz="3600" dirty="0" smtClean="0"/>
              <a:t>)</a:t>
            </a:r>
            <a:endParaRPr lang="de-DE" sz="3600" dirty="0">
              <a:solidFill>
                <a:schemeClr val="tx2">
                  <a:lumMod val="50000"/>
                </a:schemeClr>
              </a:solidFill>
            </a:endParaRPr>
          </a:p>
        </p:txBody>
      </p:sp>
    </p:spTree>
    <p:extLst>
      <p:ext uri="{BB962C8B-B14F-4D97-AF65-F5344CB8AC3E}">
        <p14:creationId xmlns:p14="http://schemas.microsoft.com/office/powerpoint/2010/main" xmlns="" val="755892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normAutofit fontScale="90000"/>
          </a:bodyPr>
          <a:lstStyle/>
          <a:p>
            <a:pPr>
              <a:defRPr/>
            </a:pPr>
            <a:r>
              <a:rPr lang="de-DE" dirty="0" smtClean="0"/>
              <a:t/>
            </a:r>
            <a:br>
              <a:rPr lang="de-DE" dirty="0" smtClean="0"/>
            </a:br>
            <a:r>
              <a:rPr lang="de-DE" dirty="0" smtClean="0"/>
              <a:t>Was </a:t>
            </a:r>
            <a:r>
              <a:rPr lang="de-DE" dirty="0"/>
              <a:t>bedeutet es </a:t>
            </a:r>
            <a:r>
              <a:rPr lang="de-DE" dirty="0" smtClean="0"/>
              <a:t>heute für die Hospizbewegung, </a:t>
            </a:r>
            <a:r>
              <a:rPr lang="de-DE" dirty="0"/>
              <a:t>dem eigenen </a:t>
            </a:r>
            <a:r>
              <a:rPr lang="de-DE" dirty="0" smtClean="0"/>
              <a:t/>
            </a:r>
            <a:br>
              <a:rPr lang="de-DE" dirty="0" smtClean="0"/>
            </a:br>
            <a:r>
              <a:rPr lang="de-DE" dirty="0" smtClean="0"/>
              <a:t>Auftrag </a:t>
            </a:r>
            <a:r>
              <a:rPr lang="de-DE" dirty="0"/>
              <a:t>treu zu bleiben</a:t>
            </a:r>
            <a:r>
              <a:rPr lang="de-DE" dirty="0" smtClean="0"/>
              <a:t>?</a:t>
            </a:r>
            <a:br>
              <a:rPr lang="de-DE" dirty="0" smtClean="0"/>
            </a:br>
            <a:r>
              <a:rPr lang="de-DE" dirty="0"/>
              <a:t/>
            </a:r>
            <a:br>
              <a:rPr lang="de-DE" dirty="0"/>
            </a:br>
            <a:r>
              <a:rPr lang="de-DE" dirty="0" smtClean="0"/>
              <a:t/>
            </a:r>
            <a:br>
              <a:rPr lang="de-DE" dirty="0" smtClean="0"/>
            </a:br>
            <a:r>
              <a:rPr lang="de-DE" dirty="0" smtClean="0"/>
              <a:t>Mori </a:t>
            </a:r>
            <a:r>
              <a:rPr lang="de-DE" dirty="0" err="1" smtClean="0"/>
              <a:t>aude</a:t>
            </a:r>
            <a:r>
              <a:rPr lang="de-DE" dirty="0" smtClean="0"/>
              <a:t>!</a:t>
            </a:r>
            <a:br>
              <a:rPr lang="de-DE" dirty="0" smtClean="0"/>
            </a:br>
            <a:r>
              <a:rPr lang="de-DE" dirty="0" smtClean="0"/>
              <a:t>Wage deinen eigenen Tod </a:t>
            </a:r>
            <a:br>
              <a:rPr lang="de-DE" dirty="0" smtClean="0"/>
            </a:br>
            <a:r>
              <a:rPr lang="de-DE" dirty="0" smtClean="0"/>
              <a:t>zu sterben!</a:t>
            </a:r>
            <a:br>
              <a:rPr lang="de-DE" dirty="0" smtClean="0"/>
            </a:br>
            <a:r>
              <a:rPr lang="de-DE" dirty="0"/>
              <a:t/>
            </a:r>
            <a:br>
              <a:rPr lang="de-DE" dirty="0"/>
            </a:br>
            <a:endParaRPr lang="de-DE" dirty="0"/>
          </a:p>
        </p:txBody>
      </p:sp>
    </p:spTree>
    <p:extLst>
      <p:ext uri="{BB962C8B-B14F-4D97-AF65-F5344CB8AC3E}">
        <p14:creationId xmlns:p14="http://schemas.microsoft.com/office/powerpoint/2010/main" xmlns="" val="8453653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53939" y="1652452"/>
            <a:ext cx="7880548" cy="4683968"/>
          </a:xfrm>
        </p:spPr>
        <p:txBody>
          <a:bodyPr>
            <a:normAutofit fontScale="92500"/>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Trauen Sie sich </a:t>
            </a:r>
            <a:r>
              <a:rPr lang="de-DE" altLang="de-DE" sz="2800" dirty="0" smtClean="0">
                <a:solidFill>
                  <a:srgbClr val="C00000"/>
                </a:solidFill>
              </a:rPr>
              <a:t>anstößig zu bleiben</a:t>
            </a:r>
            <a:r>
              <a:rPr lang="de-DE" altLang="de-DE" sz="2800" b="0" dirty="0" smtClean="0">
                <a:solidFill>
                  <a:schemeClr val="tx2">
                    <a:lumMod val="50000"/>
                  </a:schemeClr>
                </a:solidFill>
              </a:rPr>
              <a:t>. Der Tod wird seinen Schrecken nie ganz verlieren. Und Sie werden die Gesellschaft daran immer wieder erinnern.</a:t>
            </a:r>
          </a:p>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Behalten Sie ökonomische Interessen im Blick, um die Hospizidee voranzutreiben und um sie </a:t>
            </a:r>
            <a:r>
              <a:rPr lang="de-DE" altLang="de-DE" sz="2800" dirty="0" smtClean="0">
                <a:solidFill>
                  <a:srgbClr val="C00000"/>
                </a:solidFill>
              </a:rPr>
              <a:t>vor der Ökonomisierung zu bewahren</a:t>
            </a:r>
            <a:r>
              <a:rPr lang="de-DE" altLang="de-DE" sz="2800" b="0" dirty="0" smtClean="0">
                <a:solidFill>
                  <a:schemeClr val="tx2">
                    <a:lumMod val="50000"/>
                  </a:schemeClr>
                </a:solidFill>
              </a:rPr>
              <a:t>.</a:t>
            </a:r>
          </a:p>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Trauen Sie sich </a:t>
            </a:r>
            <a:r>
              <a:rPr lang="de-DE" altLang="de-DE" sz="2800" dirty="0" smtClean="0">
                <a:solidFill>
                  <a:srgbClr val="C00000"/>
                </a:solidFill>
              </a:rPr>
              <a:t>heiße Eisen </a:t>
            </a:r>
            <a:r>
              <a:rPr lang="de-DE" altLang="de-DE" sz="2800" b="0" dirty="0" smtClean="0">
                <a:solidFill>
                  <a:schemeClr val="tx2">
                    <a:lumMod val="50000"/>
                  </a:schemeClr>
                </a:solidFill>
              </a:rPr>
              <a:t>anzupacken. Z.B.: Kann ein gutes Sterben immer ein leidfreies Sterben sein?</a:t>
            </a: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Mori </a:t>
            </a:r>
            <a:r>
              <a:rPr lang="de-DE" sz="3600" dirty="0" err="1" smtClean="0"/>
              <a:t>aude</a:t>
            </a:r>
            <a:r>
              <a:rPr lang="de-DE" sz="3600" dirty="0" smtClean="0"/>
              <a:t>!</a:t>
            </a:r>
            <a:endParaRPr lang="de-DE" sz="3600" dirty="0">
              <a:solidFill>
                <a:schemeClr val="tx2">
                  <a:lumMod val="50000"/>
                </a:schemeClr>
              </a:solidFill>
            </a:endParaRPr>
          </a:p>
        </p:txBody>
      </p:sp>
    </p:spTree>
    <p:extLst>
      <p:ext uri="{BB962C8B-B14F-4D97-AF65-F5344CB8AC3E}">
        <p14:creationId xmlns:p14="http://schemas.microsoft.com/office/powerpoint/2010/main" xmlns="" val="397849464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fontAlgn="auto">
              <a:spcAft>
                <a:spcPts val="0"/>
              </a:spcAft>
              <a:defRPr/>
            </a:pPr>
            <a:r>
              <a:rPr lang="de-DE" dirty="0" smtClean="0"/>
              <a:t>Man müsste Hospize erfinden, </a:t>
            </a:r>
            <a:br>
              <a:rPr lang="de-DE" dirty="0" smtClean="0"/>
            </a:br>
            <a:r>
              <a:rPr lang="de-DE" dirty="0" smtClean="0"/>
              <a:t>wenn es sie nicht schon gäbe</a:t>
            </a:r>
            <a:endParaRPr lang="de-DE" dirty="0"/>
          </a:p>
        </p:txBody>
      </p:sp>
    </p:spTree>
    <p:extLst>
      <p:ext uri="{BB962C8B-B14F-4D97-AF65-F5344CB8AC3E}">
        <p14:creationId xmlns:p14="http://schemas.microsoft.com/office/powerpoint/2010/main" xmlns="" val="343498629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9552" y="2057400"/>
            <a:ext cx="7880548" cy="4683968"/>
          </a:xfrm>
        </p:spPr>
        <p:txBody>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Hospizarbeit ist </a:t>
            </a:r>
            <a:r>
              <a:rPr lang="de-DE" altLang="de-DE" sz="2800" dirty="0" smtClean="0">
                <a:solidFill>
                  <a:srgbClr val="C00000"/>
                </a:solidFill>
              </a:rPr>
              <a:t>Aufklärung</a:t>
            </a:r>
            <a:r>
              <a:rPr lang="de-DE" altLang="de-DE" sz="2800" b="0" dirty="0" smtClean="0">
                <a:solidFill>
                  <a:srgbClr val="C00000"/>
                </a:solidFill>
              </a:rPr>
              <a:t> </a:t>
            </a:r>
            <a:r>
              <a:rPr lang="de-DE" altLang="de-DE" sz="2800" b="0" dirty="0" smtClean="0">
                <a:solidFill>
                  <a:schemeClr val="tx2">
                    <a:lumMod val="50000"/>
                  </a:schemeClr>
                </a:solidFill>
              </a:rPr>
              <a:t>über das Leben! </a:t>
            </a:r>
          </a:p>
          <a:p>
            <a:pPr marL="547688" lvl="1" indent="-411163">
              <a:buClr>
                <a:schemeClr val="tx2">
                  <a:lumMod val="75000"/>
                </a:schemeClr>
              </a:buClr>
              <a:buSzPct val="65000"/>
              <a:buFont typeface="Wingdings 2" pitchFamily="18" charset="2"/>
              <a:buChar char=""/>
            </a:pPr>
            <a:endParaRPr lang="de-DE" altLang="de-DE" sz="2800" b="0" dirty="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Trauen sie </a:t>
            </a:r>
            <a:r>
              <a:rPr lang="de-DE" altLang="de-DE" sz="2800" dirty="0" smtClean="0">
                <a:solidFill>
                  <a:srgbClr val="C00000"/>
                </a:solidFill>
              </a:rPr>
              <a:t>jedem Menschen </a:t>
            </a:r>
            <a:r>
              <a:rPr lang="de-DE" altLang="de-DE" sz="2800" b="0" dirty="0" smtClean="0">
                <a:solidFill>
                  <a:schemeClr val="tx2">
                    <a:lumMod val="50000"/>
                  </a:schemeClr>
                </a:solidFill>
              </a:rPr>
              <a:t>seinen eigenen Tod zu, gerade den „Infamen“ und „Unmöglichen“</a:t>
            </a:r>
          </a:p>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„Wage selbst zu denken“ (</a:t>
            </a:r>
            <a:r>
              <a:rPr lang="de-DE" altLang="de-DE" sz="2800" b="0" dirty="0" err="1" smtClean="0">
                <a:solidFill>
                  <a:schemeClr val="tx2">
                    <a:lumMod val="50000"/>
                  </a:schemeClr>
                </a:solidFill>
              </a:rPr>
              <a:t>sapere</a:t>
            </a:r>
            <a:r>
              <a:rPr lang="de-DE" altLang="de-DE" sz="2800" b="0" dirty="0" smtClean="0">
                <a:solidFill>
                  <a:schemeClr val="tx2">
                    <a:lumMod val="50000"/>
                  </a:schemeClr>
                </a:solidFill>
              </a:rPr>
              <a:t> </a:t>
            </a:r>
            <a:r>
              <a:rPr lang="de-DE" altLang="de-DE" sz="2800" b="0" dirty="0" err="1" smtClean="0">
                <a:solidFill>
                  <a:schemeClr val="tx2">
                    <a:lumMod val="50000"/>
                  </a:schemeClr>
                </a:solidFill>
              </a:rPr>
              <a:t>aude</a:t>
            </a:r>
            <a:r>
              <a:rPr lang="de-DE" altLang="de-DE" sz="2800" b="0" dirty="0" smtClean="0">
                <a:solidFill>
                  <a:schemeClr val="tx2">
                    <a:lumMod val="50000"/>
                  </a:schemeClr>
                </a:solidFill>
              </a:rPr>
              <a:t>!) bedeutet heute vielleicht manchmal: „Wage </a:t>
            </a:r>
            <a:r>
              <a:rPr lang="de-DE" altLang="de-DE" sz="2800" dirty="0" smtClean="0">
                <a:solidFill>
                  <a:srgbClr val="C00000"/>
                </a:solidFill>
              </a:rPr>
              <a:t>deinen eigenen Tod </a:t>
            </a:r>
            <a:r>
              <a:rPr lang="de-DE" altLang="de-DE" sz="2800" b="0" dirty="0" smtClean="0">
                <a:solidFill>
                  <a:schemeClr val="tx2">
                    <a:lumMod val="50000"/>
                  </a:schemeClr>
                </a:solidFill>
              </a:rPr>
              <a:t>zu sterben“: </a:t>
            </a:r>
            <a:r>
              <a:rPr lang="de-DE" altLang="de-DE" sz="2800" b="0" dirty="0" err="1" smtClean="0">
                <a:solidFill>
                  <a:schemeClr val="tx2">
                    <a:lumMod val="50000"/>
                  </a:schemeClr>
                </a:solidFill>
              </a:rPr>
              <a:t>mori</a:t>
            </a:r>
            <a:r>
              <a:rPr lang="de-DE" altLang="de-DE" sz="2800" b="0" dirty="0" smtClean="0">
                <a:solidFill>
                  <a:schemeClr val="tx2">
                    <a:lumMod val="50000"/>
                  </a:schemeClr>
                </a:solidFill>
              </a:rPr>
              <a:t> </a:t>
            </a:r>
            <a:r>
              <a:rPr lang="de-DE" altLang="de-DE" sz="2800" b="0" dirty="0" err="1" smtClean="0">
                <a:solidFill>
                  <a:schemeClr val="tx2">
                    <a:lumMod val="50000"/>
                  </a:schemeClr>
                </a:solidFill>
              </a:rPr>
              <a:t>aude</a:t>
            </a:r>
            <a:r>
              <a:rPr lang="de-DE" altLang="de-DE" sz="2800" b="0" dirty="0">
                <a:solidFill>
                  <a:schemeClr val="tx2">
                    <a:lumMod val="50000"/>
                  </a:schemeClr>
                </a:solidFill>
              </a:rPr>
              <a:t>!</a:t>
            </a:r>
            <a:r>
              <a:rPr lang="de-DE" altLang="de-DE" b="0" dirty="0">
                <a:solidFill>
                  <a:srgbClr val="CC3300"/>
                </a:solidFill>
              </a:rPr>
              <a:t/>
            </a:r>
            <a:br>
              <a:rPr lang="de-DE" altLang="de-DE" b="0" dirty="0">
                <a:solidFill>
                  <a:srgbClr val="CC3300"/>
                </a:solidFill>
              </a:rPr>
            </a:b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Mori </a:t>
            </a:r>
            <a:r>
              <a:rPr lang="de-DE" sz="3600" dirty="0" err="1" smtClean="0"/>
              <a:t>aude</a:t>
            </a:r>
            <a:r>
              <a:rPr lang="de-DE" sz="3600" dirty="0" smtClean="0"/>
              <a:t>!</a:t>
            </a:r>
            <a:endParaRPr lang="de-DE" sz="3600" dirty="0">
              <a:solidFill>
                <a:schemeClr val="tx2">
                  <a:lumMod val="50000"/>
                </a:schemeClr>
              </a:solidFill>
            </a:endParaRPr>
          </a:p>
        </p:txBody>
      </p:sp>
    </p:spTree>
    <p:extLst>
      <p:ext uri="{BB962C8B-B14F-4D97-AF65-F5344CB8AC3E}">
        <p14:creationId xmlns:p14="http://schemas.microsoft.com/office/powerpoint/2010/main" xmlns="" val="30353780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60032" y="404664"/>
            <a:ext cx="4104456" cy="5418315"/>
          </a:xfrm>
        </p:spPr>
        <p:txBody>
          <a:bodyPr>
            <a:noAutofit/>
          </a:bodyPr>
          <a:lstStyle/>
          <a:p>
            <a:pPr algn="l"/>
            <a:r>
              <a:rPr lang="de-DE" sz="3600" b="0" dirty="0" smtClean="0">
                <a:solidFill>
                  <a:schemeClr val="tx2">
                    <a:lumMod val="50000"/>
                  </a:schemeClr>
                </a:solidFill>
                <a:effectLst/>
              </a:rPr>
              <a:t>herzlichen Glückwunsch! </a:t>
            </a:r>
            <a:br>
              <a:rPr lang="de-DE" sz="3600" b="0" dirty="0" smtClean="0">
                <a:solidFill>
                  <a:schemeClr val="tx2">
                    <a:lumMod val="50000"/>
                  </a:schemeClr>
                </a:solidFill>
                <a:effectLst/>
              </a:rPr>
            </a:br>
            <a:r>
              <a:rPr lang="de-DE" sz="3600" b="0" dirty="0" smtClean="0">
                <a:solidFill>
                  <a:schemeClr val="tx2">
                    <a:lumMod val="50000"/>
                  </a:schemeClr>
                </a:solidFill>
                <a:effectLst/>
              </a:rPr>
              <a:t>und </a:t>
            </a:r>
            <a:br>
              <a:rPr lang="de-DE" sz="3600" b="0" dirty="0" smtClean="0">
                <a:solidFill>
                  <a:schemeClr val="tx2">
                    <a:lumMod val="50000"/>
                  </a:schemeClr>
                </a:solidFill>
                <a:effectLst/>
              </a:rPr>
            </a:br>
            <a:r>
              <a:rPr lang="de-DE" sz="3600" b="0" dirty="0" smtClean="0">
                <a:solidFill>
                  <a:schemeClr val="tx2">
                    <a:lumMod val="50000"/>
                  </a:schemeClr>
                </a:solidFill>
                <a:effectLst/>
              </a:rPr>
              <a:t>Herzlichen </a:t>
            </a:r>
            <a:br>
              <a:rPr lang="de-DE" sz="3600" b="0" dirty="0" smtClean="0">
                <a:solidFill>
                  <a:schemeClr val="tx2">
                    <a:lumMod val="50000"/>
                  </a:schemeClr>
                </a:solidFill>
                <a:effectLst/>
              </a:rPr>
            </a:br>
            <a:r>
              <a:rPr lang="de-DE" sz="3600" b="0" dirty="0" smtClean="0">
                <a:solidFill>
                  <a:schemeClr val="tx2">
                    <a:lumMod val="50000"/>
                  </a:schemeClr>
                </a:solidFill>
                <a:effectLst/>
              </a:rPr>
              <a:t>Dank </a:t>
            </a:r>
            <a:br>
              <a:rPr lang="de-DE" sz="3600" b="0" dirty="0" smtClean="0">
                <a:solidFill>
                  <a:schemeClr val="tx2">
                    <a:lumMod val="50000"/>
                  </a:schemeClr>
                </a:solidFill>
                <a:effectLst/>
              </a:rPr>
            </a:br>
            <a:r>
              <a:rPr lang="de-DE" sz="3600" b="0" dirty="0" smtClean="0">
                <a:solidFill>
                  <a:schemeClr val="tx2">
                    <a:lumMod val="50000"/>
                  </a:schemeClr>
                </a:solidFill>
                <a:effectLst/>
              </a:rPr>
              <a:t>für Ihre </a:t>
            </a:r>
            <a:br>
              <a:rPr lang="de-DE" sz="3600" b="0" dirty="0" smtClean="0">
                <a:solidFill>
                  <a:schemeClr val="tx2">
                    <a:lumMod val="50000"/>
                  </a:schemeClr>
                </a:solidFill>
                <a:effectLst/>
              </a:rPr>
            </a:br>
            <a:r>
              <a:rPr lang="de-DE" sz="3600" b="0" dirty="0" smtClean="0">
                <a:solidFill>
                  <a:schemeClr val="tx2">
                    <a:lumMod val="50000"/>
                  </a:schemeClr>
                </a:solidFill>
                <a:effectLst/>
              </a:rPr>
              <a:t>Aufmerksamkeit!</a:t>
            </a:r>
            <a:endParaRPr lang="de-DE" sz="3600" b="0" dirty="0">
              <a:solidFill>
                <a:schemeClr val="tx2">
                  <a:lumMod val="50000"/>
                </a:schemeClr>
              </a:solidFill>
              <a:effectLst/>
            </a:endParaRPr>
          </a:p>
        </p:txBody>
      </p:sp>
      <p:grpSp>
        <p:nvGrpSpPr>
          <p:cNvPr id="3" name="Gruppieren 2"/>
          <p:cNvGrpSpPr/>
          <p:nvPr/>
        </p:nvGrpSpPr>
        <p:grpSpPr>
          <a:xfrm>
            <a:off x="-108520" y="-99392"/>
            <a:ext cx="4968552" cy="3600400"/>
            <a:chOff x="251520" y="1340768"/>
            <a:chExt cx="5367678" cy="3578452"/>
          </a:xfrm>
        </p:grpSpPr>
        <p:pic>
          <p:nvPicPr>
            <p:cNvPr id="4" name="Grafik 3"/>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xmlns=""/>
                </a:ext>
              </a:extLst>
            </a:blip>
            <a:stretch>
              <a:fillRect/>
            </a:stretch>
          </p:blipFill>
          <p:spPr>
            <a:xfrm>
              <a:off x="1148538" y="1938780"/>
              <a:ext cx="4470660" cy="2980440"/>
            </a:xfrm>
            <a:prstGeom prst="rect">
              <a:avLst/>
            </a:prstGeom>
            <a:effectLst>
              <a:softEdge rad="635000"/>
            </a:effectLst>
          </p:spPr>
        </p:pic>
        <p:pic>
          <p:nvPicPr>
            <p:cNvPr id="5" name="Grafik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51520" y="1340768"/>
              <a:ext cx="3564396" cy="2376264"/>
            </a:xfrm>
            <a:prstGeom prst="rect">
              <a:avLst/>
            </a:prstGeom>
            <a:effectLst>
              <a:softEdge rad="317500"/>
            </a:effectLst>
          </p:spPr>
        </p:pic>
      </p:grpSp>
    </p:spTree>
    <p:extLst>
      <p:ext uri="{BB962C8B-B14F-4D97-AF65-F5344CB8AC3E}">
        <p14:creationId xmlns:p14="http://schemas.microsoft.com/office/powerpoint/2010/main" xmlns="" val="551595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3000" autoRev="1" fill="remove" grpId="0" nodeType="afterEffect">
                                  <p:stCondLst>
                                    <p:cond delay="1000"/>
                                  </p:stCondLst>
                                  <p:childTnLst>
                                    <p:animClr clrSpc="hsl" dir="ccw">
                                      <p:cBhvr override="childStyle">
                                        <p:cTn id="6" dur="3000" fill="hold"/>
                                        <p:tgtEl>
                                          <p:spTgt spid="2"/>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80743" y="1592942"/>
            <a:ext cx="4113470" cy="4683968"/>
          </a:xfrm>
        </p:spPr>
        <p:txBody>
          <a:bodyPr>
            <a:normAutofit lnSpcReduction="10000"/>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Hospitation, Hotel, </a:t>
            </a:r>
            <a:r>
              <a:rPr lang="de-DE" altLang="de-DE" sz="2800" b="0" dirty="0" err="1" smtClean="0">
                <a:solidFill>
                  <a:schemeClr val="tx2">
                    <a:lumMod val="50000"/>
                  </a:schemeClr>
                </a:solidFill>
              </a:rPr>
              <a:t>Hostel</a:t>
            </a:r>
            <a:r>
              <a:rPr lang="de-DE" altLang="de-DE" sz="2800" b="0" dirty="0" smtClean="0">
                <a:solidFill>
                  <a:schemeClr val="tx2">
                    <a:lumMod val="50000"/>
                  </a:schemeClr>
                </a:solidFill>
              </a:rPr>
              <a:t>, Hospital und Hospiz </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Gastfreundschaft </a:t>
            </a:r>
            <a:r>
              <a:rPr lang="de-DE" altLang="de-DE" sz="2800" dirty="0" smtClean="0">
                <a:solidFill>
                  <a:srgbClr val="C00000"/>
                </a:solidFill>
              </a:rPr>
              <a:t>rettet</a:t>
            </a:r>
            <a:r>
              <a:rPr lang="de-DE" altLang="de-DE" sz="2800" b="0" dirty="0" smtClean="0">
                <a:solidFill>
                  <a:srgbClr val="C00000"/>
                </a:solidFill>
              </a:rPr>
              <a:t> </a:t>
            </a:r>
            <a:r>
              <a:rPr lang="de-DE" altLang="de-DE" sz="2800" b="0" dirty="0" smtClean="0">
                <a:solidFill>
                  <a:schemeClr val="tx2">
                    <a:lumMod val="50000"/>
                  </a:schemeClr>
                </a:solidFill>
              </a:rPr>
              <a:t>uns </a:t>
            </a:r>
            <a:r>
              <a:rPr lang="de-DE" altLang="de-DE" sz="2800" dirty="0" smtClean="0">
                <a:solidFill>
                  <a:srgbClr val="C00000"/>
                </a:solidFill>
              </a:rPr>
              <a:t>vor dem Inzest</a:t>
            </a:r>
            <a:r>
              <a:rPr lang="de-DE" altLang="de-DE" sz="2800" b="0" dirty="0" smtClean="0">
                <a:solidFill>
                  <a:schemeClr val="tx2">
                    <a:lumMod val="50000"/>
                  </a:schemeClr>
                </a:solidFill>
              </a:rPr>
              <a:t>…</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 und schenkt uns </a:t>
            </a:r>
            <a:r>
              <a:rPr lang="de-DE" altLang="de-DE" sz="2800" dirty="0" smtClean="0">
                <a:solidFill>
                  <a:srgbClr val="C00000"/>
                </a:solidFill>
              </a:rPr>
              <a:t>Berührungen mit der Welt </a:t>
            </a:r>
            <a:r>
              <a:rPr lang="de-DE" altLang="de-DE" sz="2800" b="0" dirty="0" smtClean="0">
                <a:solidFill>
                  <a:schemeClr val="tx2">
                    <a:lumMod val="50000"/>
                  </a:schemeClr>
                </a:solidFill>
              </a:rPr>
              <a:t>und mit dem Leben</a:t>
            </a:r>
            <a:r>
              <a:rPr lang="de-DE" altLang="de-DE" b="0" dirty="0">
                <a:solidFill>
                  <a:srgbClr val="CC3300"/>
                </a:solidFill>
              </a:rPr>
              <a:t/>
            </a:r>
            <a:br>
              <a:rPr lang="de-DE" altLang="de-DE" b="0" dirty="0">
                <a:solidFill>
                  <a:srgbClr val="CC3300"/>
                </a:solidFill>
              </a:rPr>
            </a:b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Gastfreundschaft</a:t>
            </a:r>
            <a:endParaRPr lang="de-DE" sz="3600" dirty="0">
              <a:solidFill>
                <a:schemeClr val="tx2">
                  <a:lumMod val="50000"/>
                </a:schemeClr>
              </a:solidFill>
            </a:endParaRPr>
          </a:p>
        </p:txBody>
      </p:sp>
      <p:pic>
        <p:nvPicPr>
          <p:cNvPr id="6" name="Picture 2"/>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backgroundRemoval t="32130" b="96667" l="20052" r="90000">
                        <a14:foregroundMark x1="50313" y1="36574" x2="51406" y2="36389"/>
                        <a14:foregroundMark x1="42813" y1="38426" x2="41823" y2="40093"/>
                        <a14:foregroundMark x1="38438" y1="42037" x2="38125" y2="44907"/>
                        <a14:foregroundMark x1="36667" y1="49259" x2="36667" y2="49167"/>
                        <a14:foregroundMark x1="36823" y1="47685" x2="38125" y2="45833"/>
                        <a14:foregroundMark x1="39375" y1="51759" x2="39427" y2="53426"/>
                        <a14:foregroundMark x1="37656" y1="57407" x2="37865" y2="55000"/>
                        <a14:foregroundMark x1="38125" y1="55093" x2="39375" y2="53333"/>
                        <a14:foregroundMark x1="47969" y1="36296" x2="49740" y2="37870"/>
                        <a14:foregroundMark x1="45469" y1="38704" x2="46667" y2="36481"/>
                        <a14:foregroundMark x1="23958" y1="77222" x2="25365" y2="72500"/>
                        <a14:foregroundMark x1="23698" y1="84167" x2="24635" y2="86389"/>
                        <a14:backgroundMark x1="38854" y1="52593" x2="36354" y2="53519"/>
                        <a14:backgroundMark x1="45417" y1="38056" x2="46198" y2="35833"/>
                        <a14:backgroundMark x1="46042" y1="36759" x2="46979" y2="35926"/>
                        <a14:backgroundMark x1="47344" y1="35741" x2="48646" y2="36019"/>
                        <a14:backgroundMark x1="24063" y1="89537" x2="24063" y2="94444"/>
                        <a14:backgroundMark x1="77552" y1="84074" x2="80000" y2="96667"/>
                        <a14:backgroundMark x1="21510" y1="92593" x2="23229" y2="98889"/>
                      </a14:backgroundRemoval>
                    </a14:imgEffect>
                  </a14:imgLayer>
                </a14:imgProps>
              </a:ext>
              <a:ext uri="{28A0092B-C50C-407E-A947-70E740481C1C}">
                <a14:useLocalDpi xmlns:a14="http://schemas.microsoft.com/office/drawing/2010/main" xmlns="" val="0"/>
              </a:ext>
            </a:extLst>
          </a:blip>
          <a:srcRect l="20473" t="32480" r="18641"/>
          <a:stretch/>
        </p:blipFill>
        <p:spPr bwMode="auto">
          <a:xfrm>
            <a:off x="3025775" y="3076033"/>
            <a:ext cx="6343651" cy="3957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40869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9552" y="2057400"/>
            <a:ext cx="4351762" cy="4683968"/>
          </a:xfrm>
        </p:spPr>
        <p:txBody>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Ein guter Ort für </a:t>
            </a:r>
            <a:r>
              <a:rPr lang="de-DE" altLang="de-DE" sz="2800" dirty="0" smtClean="0">
                <a:solidFill>
                  <a:srgbClr val="C00000"/>
                </a:solidFill>
              </a:rPr>
              <a:t>Sterbende</a:t>
            </a:r>
          </a:p>
          <a:p>
            <a:pPr marL="547688" lvl="1" indent="-411163">
              <a:buClr>
                <a:schemeClr val="tx2">
                  <a:lumMod val="75000"/>
                </a:schemeClr>
              </a:buClr>
              <a:buSzPct val="65000"/>
              <a:buFont typeface="Wingdings 2" pitchFamily="18" charset="2"/>
              <a:buChar char=""/>
            </a:pPr>
            <a:endParaRPr lang="de-DE" altLang="de-DE" sz="2800" dirty="0" smtClean="0">
              <a:solidFill>
                <a:srgbClr val="C00000"/>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Den </a:t>
            </a:r>
            <a:r>
              <a:rPr lang="de-DE" altLang="de-DE" sz="2800" dirty="0" smtClean="0">
                <a:solidFill>
                  <a:srgbClr val="C00000"/>
                </a:solidFill>
              </a:rPr>
              <a:t>Tod</a:t>
            </a:r>
            <a:r>
              <a:rPr lang="de-DE" altLang="de-DE" sz="2800" b="0" dirty="0" smtClean="0">
                <a:solidFill>
                  <a:srgbClr val="C00000"/>
                </a:solidFill>
              </a:rPr>
              <a:t> </a:t>
            </a:r>
            <a:r>
              <a:rPr lang="de-DE" altLang="de-DE" sz="2800" b="0" dirty="0" smtClean="0">
                <a:solidFill>
                  <a:schemeClr val="tx2">
                    <a:lumMod val="50000"/>
                  </a:schemeClr>
                </a:solidFill>
              </a:rPr>
              <a:t>zur Sprache bringen</a:t>
            </a:r>
          </a:p>
          <a:p>
            <a:pPr marL="547688" lvl="1" indent="-411163">
              <a:buClr>
                <a:schemeClr val="tx2">
                  <a:lumMod val="75000"/>
                </a:schemeClr>
              </a:buClr>
              <a:buSzPct val="65000"/>
              <a:buFont typeface="Wingdings 2" pitchFamily="18" charset="2"/>
              <a:buChar char=""/>
            </a:pP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Ein Gastraum für den Tod</a:t>
            </a:r>
            <a:endParaRPr lang="de-DE" sz="3600" dirty="0">
              <a:solidFill>
                <a:schemeClr val="tx2">
                  <a:lumMod val="50000"/>
                </a:schemeClr>
              </a:solidFill>
            </a:endParaRPr>
          </a:p>
        </p:txBody>
      </p:sp>
      <p:pic>
        <p:nvPicPr>
          <p:cNvPr id="2" name="Grafik 1"/>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xmlns="">
                  <a14:imgLayer r:embed="rId4">
                    <a14:imgEffect>
                      <a14:backgroundRemoval t="0" b="100000" l="1213" r="99124"/>
                    </a14:imgEffect>
                  </a14:imgLayer>
                </a14:imgProps>
              </a:ext>
              <a:ext uri="{28A0092B-C50C-407E-A947-70E740481C1C}">
                <a14:useLocalDpi xmlns:a14="http://schemas.microsoft.com/office/drawing/2010/main" xmlns=""/>
              </a:ext>
            </a:extLst>
          </a:blip>
          <a:srcRect/>
          <a:stretch/>
        </p:blipFill>
        <p:spPr>
          <a:xfrm>
            <a:off x="3325353" y="2962275"/>
            <a:ext cx="6166989" cy="3902914"/>
          </a:xfrm>
          <a:prstGeom prst="rect">
            <a:avLst/>
          </a:prstGeom>
        </p:spPr>
      </p:pic>
    </p:spTree>
    <p:extLst>
      <p:ext uri="{BB962C8B-B14F-4D97-AF65-F5344CB8AC3E}">
        <p14:creationId xmlns:p14="http://schemas.microsoft.com/office/powerpoint/2010/main" xmlns="" val="31394411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3427896" y="3048000"/>
            <a:ext cx="4758162" cy="3810000"/>
          </a:xfrm>
        </p:spPr>
        <p:txBody>
          <a:bodyPr/>
          <a:lstStyle/>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Jede Institutionalisierung hat ihren Preis</a:t>
            </a: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Wie </a:t>
            </a:r>
            <a:r>
              <a:rPr lang="de-DE" altLang="de-DE" sz="2800" b="0" dirty="0">
                <a:solidFill>
                  <a:schemeClr val="tx2">
                    <a:lumMod val="50000"/>
                  </a:schemeClr>
                </a:solidFill>
              </a:rPr>
              <a:t>ist es möglich, </a:t>
            </a:r>
            <a:r>
              <a:rPr lang="de-DE" altLang="de-DE" sz="2800" b="0" dirty="0" smtClean="0">
                <a:solidFill>
                  <a:schemeClr val="tx2">
                    <a:lumMod val="50000"/>
                  </a:schemeClr>
                </a:solidFill>
              </a:rPr>
              <a:t>nicht so regiert zu werden wie wir regiert werden? </a:t>
            </a:r>
            <a:br>
              <a:rPr lang="de-DE" altLang="de-DE" sz="2800" b="0" dirty="0" smtClean="0">
                <a:solidFill>
                  <a:schemeClr val="tx2">
                    <a:lumMod val="50000"/>
                  </a:schemeClr>
                </a:solidFill>
              </a:rPr>
            </a:br>
            <a:r>
              <a:rPr lang="de-DE" altLang="de-DE" sz="2800" b="0" dirty="0" smtClean="0">
                <a:solidFill>
                  <a:schemeClr val="tx2">
                    <a:lumMod val="50000"/>
                  </a:schemeClr>
                </a:solidFill>
              </a:rPr>
              <a:t>(Michel Foucault)</a:t>
            </a:r>
            <a:r>
              <a:rPr lang="de-DE" altLang="de-DE" b="0" dirty="0">
                <a:solidFill>
                  <a:srgbClr val="CC3300"/>
                </a:solidFill>
              </a:rPr>
              <a:t/>
            </a:r>
            <a:br>
              <a:rPr lang="de-DE" altLang="de-DE" b="0" dirty="0">
                <a:solidFill>
                  <a:srgbClr val="CC3300"/>
                </a:solidFill>
              </a:rPr>
            </a:br>
            <a:endParaRPr lang="de-DE" b="0" dirty="0">
              <a:solidFill>
                <a:schemeClr val="tx2">
                  <a:lumMod val="50000"/>
                </a:schemeClr>
              </a:solidFill>
              <a:effectLst>
                <a:outerShdw blurRad="38100" dist="38100" dir="2700000" algn="tl">
                  <a:srgbClr val="000000">
                    <a:alpha val="43137"/>
                  </a:srgbClr>
                </a:outerShdw>
              </a:effectLst>
            </a:endParaRPr>
          </a:p>
        </p:txBody>
      </p:sp>
      <p:sp>
        <p:nvSpPr>
          <p:cNvPr id="7" name="Titel 3"/>
          <p:cNvSpPr>
            <a:spLocks noGrp="1"/>
          </p:cNvSpPr>
          <p:nvPr>
            <p:ph type="title"/>
          </p:nvPr>
        </p:nvSpPr>
        <p:spPr>
          <a:xfrm>
            <a:off x="413657" y="826181"/>
            <a:ext cx="4187371" cy="1143000"/>
          </a:xfrm>
        </p:spPr>
        <p:txBody>
          <a:bodyPr>
            <a:noAutofit/>
          </a:bodyPr>
          <a:lstStyle/>
          <a:p>
            <a:r>
              <a:rPr lang="de-DE" sz="3600" dirty="0" smtClean="0"/>
              <a:t>Was gäbe es daran zu kritisieren?</a:t>
            </a:r>
            <a:endParaRPr lang="de-DE" sz="3600" dirty="0">
              <a:solidFill>
                <a:schemeClr val="tx2">
                  <a:lumMod val="50000"/>
                </a:schemeClr>
              </a:solidFill>
            </a:endParaRPr>
          </a:p>
        </p:txBody>
      </p:sp>
    </p:spTree>
    <p:extLst>
      <p:ext uri="{BB962C8B-B14F-4D97-AF65-F5344CB8AC3E}">
        <p14:creationId xmlns:p14="http://schemas.microsoft.com/office/powerpoint/2010/main" xmlns="" val="1942683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446856" y="787400"/>
            <a:ext cx="8229600" cy="5740400"/>
          </a:xfrm>
          <a:blipFill>
            <a:blip r:embed="rId3" cstate="print">
              <a:extLst>
                <a:ext uri="{28A0092B-C50C-407E-A947-70E740481C1C}">
                  <a14:useLocalDpi xmlns:a14="http://schemas.microsoft.com/office/drawing/2010/main" xmlns=""/>
                </a:ext>
              </a:extLst>
            </a:blip>
            <a:tile tx="0" ty="0" sx="100000" sy="100000" flip="none" algn="tl"/>
          </a:blipFill>
          <a:effectLst>
            <a:softEdge rad="317500"/>
          </a:effectLst>
        </p:spPr>
        <p:txBody>
          <a:bodyPr/>
          <a:lstStyle/>
          <a:p>
            <a:pPr>
              <a:spcAft>
                <a:spcPts val="1200"/>
              </a:spcAft>
            </a:pPr>
            <a:r>
              <a:rPr lang="de-DE" sz="4400" dirty="0" smtClean="0">
                <a:effectLst/>
              </a:rPr>
              <a:t>Expertinnen und Experten </a:t>
            </a:r>
            <a:br>
              <a:rPr lang="de-DE" sz="4400" dirty="0" smtClean="0">
                <a:effectLst/>
              </a:rPr>
            </a:br>
            <a:r>
              <a:rPr lang="de-DE" sz="4400" dirty="0" smtClean="0">
                <a:effectLst/>
              </a:rPr>
              <a:t>machen</a:t>
            </a:r>
            <a:br>
              <a:rPr lang="de-DE" sz="4400" dirty="0" smtClean="0">
                <a:effectLst/>
              </a:rPr>
            </a:br>
            <a:r>
              <a:rPr lang="de-DE" sz="4400" dirty="0" smtClean="0">
                <a:effectLst/>
              </a:rPr>
              <a:t>Laien </a:t>
            </a:r>
            <a:r>
              <a:rPr lang="de-DE" sz="4400" dirty="0">
                <a:effectLst/>
              </a:rPr>
              <a:t>erst </a:t>
            </a:r>
            <a:r>
              <a:rPr lang="de-DE" sz="4400" dirty="0" smtClean="0">
                <a:effectLst/>
              </a:rPr>
              <a:t>zu </a:t>
            </a:r>
            <a:r>
              <a:rPr lang="de-DE" sz="4400" dirty="0">
                <a:effectLst/>
              </a:rPr>
              <a:t>Laien</a:t>
            </a:r>
          </a:p>
        </p:txBody>
      </p:sp>
    </p:spTree>
    <p:extLst>
      <p:ext uri="{BB962C8B-B14F-4D97-AF65-F5344CB8AC3E}">
        <p14:creationId xmlns:p14="http://schemas.microsoft.com/office/powerpoint/2010/main" xmlns="" val="22711815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16114" y="2044700"/>
            <a:ext cx="3897086" cy="4696668"/>
          </a:xfrm>
        </p:spPr>
        <p:txBody>
          <a:bodyPr>
            <a:normAutofit lnSpcReduction="10000"/>
          </a:bodyPr>
          <a:lstStyle/>
          <a:p>
            <a:pPr marL="547688" lvl="1" indent="-411163">
              <a:buClr>
                <a:schemeClr val="tx2">
                  <a:lumMod val="75000"/>
                </a:schemeClr>
              </a:buClr>
              <a:buSzPct val="65000"/>
              <a:buFont typeface="Wingdings 2" pitchFamily="18" charset="2"/>
              <a:buChar char=""/>
            </a:pPr>
            <a:r>
              <a:rPr lang="de-DE" altLang="de-DE" sz="2800" b="0" dirty="0">
                <a:solidFill>
                  <a:schemeClr val="tx2">
                    <a:lumMod val="50000"/>
                  </a:schemeClr>
                </a:solidFill>
              </a:rPr>
              <a:t>Man könnte die Geschichte der Hospizbewegung als eine Geschichte erzählen, </a:t>
            </a:r>
            <a:r>
              <a:rPr lang="de-DE" altLang="de-DE" sz="2800" b="0" dirty="0" smtClean="0">
                <a:solidFill>
                  <a:schemeClr val="tx2">
                    <a:lumMod val="50000"/>
                  </a:schemeClr>
                </a:solidFill>
              </a:rPr>
              <a:t>in der Fragen</a:t>
            </a:r>
            <a:r>
              <a:rPr lang="de-DE" altLang="de-DE" sz="2800" b="0" dirty="0">
                <a:solidFill>
                  <a:schemeClr val="tx2">
                    <a:lumMod val="50000"/>
                  </a:schemeClr>
                </a:solidFill>
              </a:rPr>
              <a:t>, die sich um das Gelingen von Sterben und Tod drehen, zum Thema von Fachdiskursen geworden </a:t>
            </a:r>
            <a:r>
              <a:rPr lang="de-DE" altLang="de-DE" sz="2800" b="0" dirty="0" smtClean="0">
                <a:solidFill>
                  <a:schemeClr val="tx2">
                    <a:lumMod val="50000"/>
                  </a:schemeClr>
                </a:solidFill>
              </a:rPr>
              <a:t>sind</a:t>
            </a:r>
          </a:p>
        </p:txBody>
      </p:sp>
      <p:sp>
        <p:nvSpPr>
          <p:cNvPr id="7" name="Titel 3"/>
          <p:cNvSpPr>
            <a:spLocks noGrp="1"/>
          </p:cNvSpPr>
          <p:nvPr>
            <p:ph type="title"/>
          </p:nvPr>
        </p:nvSpPr>
        <p:spPr>
          <a:xfrm>
            <a:off x="457200" y="274638"/>
            <a:ext cx="8229600" cy="1143000"/>
          </a:xfrm>
        </p:spPr>
        <p:txBody>
          <a:bodyPr>
            <a:noAutofit/>
          </a:bodyPr>
          <a:lstStyle/>
          <a:p>
            <a:pPr algn="l"/>
            <a:r>
              <a:rPr lang="de-DE" sz="3600" dirty="0" smtClean="0"/>
              <a:t>Hospizarbeit als </a:t>
            </a:r>
            <a:r>
              <a:rPr lang="de-DE" sz="3600" dirty="0" smtClean="0">
                <a:solidFill>
                  <a:srgbClr val="C00000"/>
                </a:solidFill>
              </a:rPr>
              <a:t>Professionalisierung</a:t>
            </a:r>
            <a:r>
              <a:rPr lang="de-DE" sz="3600" dirty="0" smtClean="0"/>
              <a:t>sprozess</a:t>
            </a:r>
            <a:endParaRPr lang="de-DE" sz="3600" dirty="0">
              <a:solidFill>
                <a:schemeClr val="tx2">
                  <a:lumMod val="50000"/>
                </a:schemeClr>
              </a:solidFill>
            </a:endParaRPr>
          </a:p>
        </p:txBody>
      </p:sp>
      <p:pic>
        <p:nvPicPr>
          <p:cNvPr id="2052" name="Picture 4" descr="hippokrates"/>
          <p:cNvPicPr>
            <a:picLocks noChangeAspect="1" noChangeArrowheads="1"/>
          </p:cNvPicPr>
          <p:nvPr/>
        </p:nvPicPr>
        <p:blipFill>
          <a:blip r:embed="rId3" cstate="email">
            <a:duotone>
              <a:prstClr val="black"/>
              <a:srgbClr val="D9C3A5">
                <a:tint val="50000"/>
                <a:satMod val="180000"/>
              </a:srgbClr>
            </a:duotone>
            <a:extLst>
              <a:ext uri="{BEBA8EAE-BF5A-486C-A8C5-ECC9F3942E4B}">
                <a14:imgProps xmlns:a14="http://schemas.microsoft.com/office/drawing/2010/main" xmlns="">
                  <a14:imgLayer r:embed="rId4">
                    <a14:imgEffect>
                      <a14:backgroundRemoval t="682" b="100000" l="10000" r="95424">
                        <a14:foregroundMark x1="39322" y1="32045" x2="58475" y2="37500"/>
                        <a14:foregroundMark x1="37119" y1="42045" x2="45763" y2="29773"/>
                        <a14:foregroundMark x1="44576" y1="45682" x2="53390" y2="66818"/>
                        <a14:foregroundMark x1="66102" y1="61591" x2="55424" y2="77500"/>
                        <a14:foregroundMark x1="67119" y1="13636" x2="76271" y2="48182"/>
                        <a14:foregroundMark x1="71356" y1="51364" x2="64915" y2="97955"/>
                        <a14:foregroundMark x1="65593" y1="64773" x2="63729" y2="71818"/>
                        <a14:foregroundMark x1="58305" y1="80682" x2="62203" y2="74318"/>
                        <a14:foregroundMark x1="72203" y1="16591" x2="76271" y2="31364"/>
                        <a14:foregroundMark x1="86949" y1="94318" x2="95424" y2="99545"/>
                        <a14:foregroundMark x1="72881" y1="13864" x2="75763" y2="26591"/>
                        <a14:foregroundMark x1="76949" y1="30000" x2="76949" y2="40682"/>
                        <a14:foregroundMark x1="32881" y1="37955" x2="34237" y2="43636"/>
                        <a14:foregroundMark x1="75254" y1="52045" x2="69661" y2="62500"/>
                        <a14:foregroundMark x1="36949" y1="80682" x2="37627" y2="86591"/>
                        <a14:backgroundMark x1="28305" y1="89773" x2="34746" y2="86364"/>
                        <a14:backgroundMark x1="27797" y1="91591" x2="30000" y2="90682"/>
                        <a14:backgroundMark x1="32712" y1="88409" x2="32712" y2="88409"/>
                      </a14:backgroundRemoval>
                    </a14:imgEffect>
                  </a14:imgLayer>
                </a14:imgProps>
              </a:ext>
              <a:ext uri="{28A0092B-C50C-407E-A947-70E740481C1C}">
                <a14:useLocalDpi xmlns:a14="http://schemas.microsoft.com/office/drawing/2010/main" xmlns=""/>
              </a:ext>
            </a:extLst>
          </a:blip>
          <a:srcRect/>
          <a:stretch>
            <a:fillRect/>
          </a:stretch>
        </p:blipFill>
        <p:spPr bwMode="auto">
          <a:xfrm>
            <a:off x="4850680" y="1841877"/>
            <a:ext cx="4712420" cy="3514349"/>
          </a:xfrm>
          <a:prstGeom prst="rect">
            <a:avLst/>
          </a:prstGeom>
          <a:noFill/>
          <a:effectLst>
            <a:softEdge rad="12700"/>
          </a:effectLst>
          <a:extLst>
            <a:ext uri="{909E8E84-426E-40DD-AFC4-6F175D3DCCD1}">
              <a14:hiddenFill xmlns:a14="http://schemas.microsoft.com/office/drawing/2010/main" xmlns="">
                <a:solidFill>
                  <a:srgbClr val="FFFFFF"/>
                </a:solidFill>
              </a14:hiddenFill>
            </a:ext>
          </a:extLst>
        </p:spPr>
      </p:pic>
      <p:sp>
        <p:nvSpPr>
          <p:cNvPr id="10" name="Inhaltsplatzhalter 4"/>
          <p:cNvSpPr txBox="1">
            <a:spLocks/>
          </p:cNvSpPr>
          <p:nvPr/>
        </p:nvSpPr>
        <p:spPr>
          <a:xfrm>
            <a:off x="4864102" y="5461000"/>
            <a:ext cx="4279898" cy="1393825"/>
          </a:xfrm>
          <a:prstGeom prst="rect">
            <a:avLst/>
          </a:prstGeom>
        </p:spPr>
        <p:txBody>
          <a:bodyPr vert="horz">
            <a:normAutofit fontScale="77500" lnSpcReduction="20000"/>
          </a:bodyPr>
          <a:lstStyle>
            <a:lvl1pPr marL="548640" indent="-411480" algn="l" rtl="0" eaLnBrk="1" latinLnBrk="0" hangingPunct="1">
              <a:spcBef>
                <a:spcPct val="20000"/>
              </a:spcBef>
              <a:buClr>
                <a:schemeClr val="tx2">
                  <a:lumMod val="75000"/>
                </a:schemeClr>
              </a:buClr>
              <a:buSzPct val="65000"/>
              <a:buFont typeface="Wingdings 2"/>
              <a:buChar char=""/>
              <a:defRPr kumimoji="0" sz="2800" b="1" i="0" kern="1200" baseline="0">
                <a:solidFill>
                  <a:schemeClr val="tx2">
                    <a:lumMod val="50000"/>
                  </a:schemeClr>
                </a:solidFill>
                <a:latin typeface="+mn-lt"/>
                <a:ea typeface="+mn-ea"/>
                <a:cs typeface="+mn-cs"/>
              </a:defRPr>
            </a:lvl1pPr>
            <a:lvl2pPr marL="868680" indent="-283464" algn="l" rtl="0" eaLnBrk="1" latinLnBrk="0" hangingPunct="1">
              <a:spcBef>
                <a:spcPct val="20000"/>
              </a:spcBef>
              <a:buClr>
                <a:schemeClr val="accent1">
                  <a:lumMod val="50000"/>
                </a:schemeClr>
              </a:buClr>
              <a:buSzPct val="80000"/>
              <a:buFont typeface="Wingdings 2"/>
              <a:buChar char=""/>
              <a:defRPr kumimoji="0" sz="2400" b="1" i="0" kern="1200" baseline="0">
                <a:solidFill>
                  <a:schemeClr val="tx2"/>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lvl="1" indent="0" algn="r">
              <a:buClr>
                <a:schemeClr val="tx2">
                  <a:lumMod val="75000"/>
                </a:schemeClr>
              </a:buClr>
              <a:buSzPct val="65000"/>
              <a:buNone/>
            </a:pPr>
            <a:r>
              <a:rPr lang="de-DE" altLang="de-DE" sz="2800" b="0" dirty="0" smtClean="0">
                <a:solidFill>
                  <a:schemeClr val="tx2">
                    <a:lumMod val="50000"/>
                  </a:schemeClr>
                </a:solidFill>
              </a:rPr>
              <a:t>Der Arzt muss sich zurückziehen, wenn die Anzeichen des Todes zu erkennen sind (Hippokrates)</a:t>
            </a:r>
          </a:p>
          <a:p>
            <a:pPr marL="136525" lvl="1" indent="0" algn="r">
              <a:buClr>
                <a:schemeClr val="tx2">
                  <a:lumMod val="75000"/>
                </a:schemeClr>
              </a:buClr>
              <a:buSzPct val="65000"/>
              <a:buNone/>
            </a:pPr>
            <a:r>
              <a:rPr lang="de-DE" altLang="de-DE" sz="2800" b="0" dirty="0" smtClean="0">
                <a:solidFill>
                  <a:schemeClr val="tx2">
                    <a:lumMod val="50000"/>
                  </a:schemeClr>
                </a:solidFill>
              </a:rPr>
              <a:t>Bildquelle: Wikipedia</a:t>
            </a:r>
          </a:p>
        </p:txBody>
      </p:sp>
    </p:spTree>
    <p:extLst>
      <p:ext uri="{BB962C8B-B14F-4D97-AF65-F5344CB8AC3E}">
        <p14:creationId xmlns:p14="http://schemas.microsoft.com/office/powerpoint/2010/main" xmlns="" val="8408751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17715" y="2057400"/>
            <a:ext cx="8650514" cy="4683968"/>
          </a:xfrm>
        </p:spPr>
        <p:txBody>
          <a:bodyPr>
            <a:normAutofit/>
          </a:bodyPr>
          <a:lstStyle/>
          <a:p>
            <a:pPr marL="547688" lvl="1" indent="-411163">
              <a:buClr>
                <a:schemeClr val="tx2">
                  <a:lumMod val="75000"/>
                </a:schemeClr>
              </a:buClr>
              <a:buSzPct val="65000"/>
              <a:buFont typeface="Wingdings 2" pitchFamily="18" charset="2"/>
              <a:buChar char=""/>
            </a:pPr>
            <a:r>
              <a:rPr lang="de-DE" altLang="de-DE" sz="2800" dirty="0" smtClean="0">
                <a:solidFill>
                  <a:srgbClr val="C00000"/>
                </a:solidFill>
              </a:rPr>
              <a:t>Qualität</a:t>
            </a:r>
            <a:r>
              <a:rPr lang="de-DE" altLang="de-DE" sz="2800" b="0" dirty="0" smtClean="0">
                <a:solidFill>
                  <a:schemeClr val="tx2">
                    <a:lumMod val="50000"/>
                  </a:schemeClr>
                </a:solidFill>
              </a:rPr>
              <a:t>: Expertise, Aus- </a:t>
            </a:r>
            <a:r>
              <a:rPr lang="de-DE" altLang="de-DE" sz="2800" b="0" dirty="0">
                <a:solidFill>
                  <a:schemeClr val="tx2">
                    <a:lumMod val="50000"/>
                  </a:schemeClr>
                </a:solidFill>
              </a:rPr>
              <a:t>und </a:t>
            </a:r>
            <a:r>
              <a:rPr lang="de-DE" altLang="de-DE" sz="2800" b="0" dirty="0" smtClean="0">
                <a:solidFill>
                  <a:schemeClr val="tx2">
                    <a:lumMod val="50000"/>
                  </a:schemeClr>
                </a:solidFill>
              </a:rPr>
              <a:t>Weiterbildung, Routine, Effektivität</a:t>
            </a:r>
          </a:p>
          <a:p>
            <a:pPr marL="547688" lvl="1" indent="-411163">
              <a:buClr>
                <a:schemeClr val="tx2">
                  <a:lumMod val="75000"/>
                </a:schemeClr>
              </a:buClr>
              <a:buSzPct val="65000"/>
              <a:buFont typeface="Wingdings 2" pitchFamily="18" charset="2"/>
              <a:buChar char=""/>
            </a:pPr>
            <a:r>
              <a:rPr lang="de-DE" altLang="de-DE" sz="2800" dirty="0" smtClean="0">
                <a:solidFill>
                  <a:srgbClr val="C00000"/>
                </a:solidFill>
              </a:rPr>
              <a:t>Quantität</a:t>
            </a:r>
            <a:r>
              <a:rPr lang="de-DE" altLang="de-DE" sz="2800" b="0" dirty="0" smtClean="0">
                <a:solidFill>
                  <a:schemeClr val="tx2">
                    <a:lumMod val="50000"/>
                  </a:schemeClr>
                </a:solidFill>
              </a:rPr>
              <a:t>: Erreichbarkeit für alle, Versorgungssicherheit  </a:t>
            </a:r>
          </a:p>
          <a:p>
            <a:pPr marL="547688" lvl="1" indent="-411163">
              <a:buClr>
                <a:schemeClr val="tx2">
                  <a:lumMod val="75000"/>
                </a:schemeClr>
              </a:buClr>
              <a:buSzPct val="65000"/>
              <a:buFont typeface="Wingdings 2" pitchFamily="18" charset="2"/>
              <a:buChar char=""/>
            </a:pPr>
            <a:r>
              <a:rPr lang="de-DE" sz="2800" dirty="0">
                <a:solidFill>
                  <a:srgbClr val="C00000"/>
                </a:solidFill>
              </a:rPr>
              <a:t>Status</a:t>
            </a:r>
            <a:r>
              <a:rPr lang="de-DE" sz="2800" b="0" dirty="0">
                <a:solidFill>
                  <a:schemeClr val="tx2">
                    <a:lumMod val="50000"/>
                  </a:schemeClr>
                </a:solidFill>
              </a:rPr>
              <a:t>: Ansehen, Gehör und Ressourcen</a:t>
            </a:r>
          </a:p>
          <a:p>
            <a:pPr marL="547688" lvl="1" indent="-411163">
              <a:buClr>
                <a:schemeClr val="tx2">
                  <a:lumMod val="75000"/>
                </a:schemeClr>
              </a:buClr>
              <a:buSzPct val="65000"/>
              <a:buFont typeface="Wingdings 2" pitchFamily="18" charset="2"/>
              <a:buChar char=""/>
            </a:pPr>
            <a:endParaRPr lang="de-DE" altLang="de-DE" sz="2800" b="0" dirty="0" smtClean="0">
              <a:solidFill>
                <a:schemeClr val="tx2">
                  <a:lumMod val="50000"/>
                </a:schemeClr>
              </a:solidFill>
            </a:endParaRPr>
          </a:p>
          <a:p>
            <a:pPr marL="547688" lvl="1" indent="-411163">
              <a:buClr>
                <a:schemeClr val="tx2">
                  <a:lumMod val="75000"/>
                </a:schemeClr>
              </a:buClr>
              <a:buSzPct val="65000"/>
              <a:buFont typeface="Wingdings 2" pitchFamily="18" charset="2"/>
              <a:buChar char=""/>
            </a:pPr>
            <a:r>
              <a:rPr lang="de-DE" altLang="de-DE" sz="2800" b="0" dirty="0" smtClean="0">
                <a:solidFill>
                  <a:schemeClr val="tx2">
                    <a:lumMod val="50000"/>
                  </a:schemeClr>
                </a:solidFill>
              </a:rPr>
              <a:t>Professionalität ist eine „perfekte Antwort“ gerade angesichts von komplexen und Angst machenden Situationen.</a:t>
            </a:r>
          </a:p>
          <a:p>
            <a:pPr marL="547688" lvl="1" indent="-411163">
              <a:buClr>
                <a:schemeClr val="tx2">
                  <a:lumMod val="75000"/>
                </a:schemeClr>
              </a:buClr>
              <a:buSzPct val="65000"/>
              <a:buFont typeface="Wingdings 2" pitchFamily="18" charset="2"/>
              <a:buChar char=""/>
            </a:pPr>
            <a:endParaRPr lang="de-DE" sz="2800" b="0" dirty="0">
              <a:solidFill>
                <a:schemeClr val="tx2">
                  <a:lumMod val="50000"/>
                </a:schemeClr>
              </a:solidFill>
            </a:endParaRPr>
          </a:p>
        </p:txBody>
      </p:sp>
      <p:sp>
        <p:nvSpPr>
          <p:cNvPr id="7" name="Titel 3"/>
          <p:cNvSpPr>
            <a:spLocks noGrp="1"/>
          </p:cNvSpPr>
          <p:nvPr>
            <p:ph type="title"/>
          </p:nvPr>
        </p:nvSpPr>
        <p:spPr>
          <a:xfrm>
            <a:off x="457200" y="274638"/>
            <a:ext cx="8229600" cy="1143000"/>
          </a:xfrm>
        </p:spPr>
        <p:txBody>
          <a:bodyPr>
            <a:noAutofit/>
          </a:bodyPr>
          <a:lstStyle/>
          <a:p>
            <a:r>
              <a:rPr lang="de-DE" sz="3600" dirty="0" smtClean="0"/>
              <a:t>Die Versprechen der </a:t>
            </a:r>
            <a:br>
              <a:rPr lang="de-DE" sz="3600" dirty="0" smtClean="0"/>
            </a:br>
            <a:r>
              <a:rPr lang="de-DE" sz="3600" dirty="0" smtClean="0"/>
              <a:t>Professionalisierung</a:t>
            </a:r>
            <a:endParaRPr lang="de-DE" sz="3600" dirty="0">
              <a:solidFill>
                <a:schemeClr val="tx2">
                  <a:lumMod val="50000"/>
                </a:schemeClr>
              </a:solidFill>
            </a:endParaRPr>
          </a:p>
        </p:txBody>
      </p:sp>
    </p:spTree>
    <p:extLst>
      <p:ext uri="{BB962C8B-B14F-4D97-AF65-F5344CB8AC3E}">
        <p14:creationId xmlns:p14="http://schemas.microsoft.com/office/powerpoint/2010/main" xmlns="" val="34174005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Benutzerdefiniert 1">
      <a:dk1>
        <a:srgbClr val="372970"/>
      </a:dk1>
      <a:lt1>
        <a:sysClr val="window" lastClr="FFFFFF"/>
      </a:lt1>
      <a:dk2>
        <a:srgbClr val="746425"/>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Zusammengesetzt">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1401</Words>
  <Application>Microsoft Office PowerPoint</Application>
  <PresentationFormat>Bildschirmpräsentation (4:3)</PresentationFormat>
  <Paragraphs>151</Paragraphs>
  <Slides>31</Slides>
  <Notes>31</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Ananke</vt:lpstr>
      <vt:lpstr>Folie 1</vt:lpstr>
      <vt:lpstr>      </vt:lpstr>
      <vt:lpstr>Man müsste Hospize erfinden,  wenn es sie nicht schon gäbe</vt:lpstr>
      <vt:lpstr>Gastfreundschaft</vt:lpstr>
      <vt:lpstr>Ein Gastraum für den Tod</vt:lpstr>
      <vt:lpstr>Was gäbe es daran zu kritisieren?</vt:lpstr>
      <vt:lpstr>Expertinnen und Experten  machen Laien erst zu Laien</vt:lpstr>
      <vt:lpstr>Hospizarbeit als Professionalisierungsprozess</vt:lpstr>
      <vt:lpstr>Die Versprechen der  Professionalisierung</vt:lpstr>
      <vt:lpstr>Die Entwertung von Laienwissen</vt:lpstr>
      <vt:lpstr>Was für die Sterbebegleitung  auf dem Spiel steht</vt:lpstr>
      <vt:lpstr> </vt:lpstr>
      <vt:lpstr>Standardisierung –  Wie stirbt man richtig?</vt:lpstr>
      <vt:lpstr>Das Versprechen der Charta</vt:lpstr>
      <vt:lpstr>Aber die Moderne erzwingt die Standardisierung</vt:lpstr>
      <vt:lpstr>Wahl oder Auswahl? </vt:lpstr>
      <vt:lpstr>Institutionalisierung geht immer mit Standardisierung einher </vt:lpstr>
      <vt:lpstr>Wahl oder Auswahl? – Bis zuletzt? </vt:lpstr>
      <vt:lpstr> </vt:lpstr>
      <vt:lpstr>Tod und Geld</vt:lpstr>
      <vt:lpstr>Kolonialisierung der Lebenswelt  (Jürgen Habermas)</vt:lpstr>
      <vt:lpstr>Ökonomisierung  des Sterbens</vt:lpstr>
      <vt:lpstr>Der Preis der Ökonomisierung</vt:lpstr>
      <vt:lpstr>Die Domestizierung  des Todes?</vt:lpstr>
      <vt:lpstr>Die großen Herausforderungen des Menschen (Irvin Yalom)</vt:lpstr>
      <vt:lpstr>Der Tod und die gesellschaftliche Sehnsucht nach Positivität (Byung-Chul Han) </vt:lpstr>
      <vt:lpstr>Was macht der Clown, wenn er mal schlecht drauf ist? (Bodo Wartke)</vt:lpstr>
      <vt:lpstr> Was bedeutet es heute für die Hospizbewegung, dem eigenen  Auftrag treu zu bleiben?   Mori aude! Wage deinen eigenen Tod  zu sterben!  </vt:lpstr>
      <vt:lpstr>Mori aude!</vt:lpstr>
      <vt:lpstr>Mori aude!</vt:lpstr>
      <vt:lpstr>herzlichen Glückwunsch!  und  Herzlichen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link“ oder „Zwischen allen Stühlen“ – Eine Standortbestimmung</dc:title>
  <dc:creator>Christoph</dc:creator>
  <cp:lastModifiedBy>sonntag</cp:lastModifiedBy>
  <cp:revision>510</cp:revision>
  <cp:lastPrinted>2017-12-12T08:13:39Z</cp:lastPrinted>
  <dcterms:created xsi:type="dcterms:W3CDTF">2013-04-06T16:15:23Z</dcterms:created>
  <dcterms:modified xsi:type="dcterms:W3CDTF">2018-05-23T06:14:21Z</dcterms:modified>
</cp:coreProperties>
</file>